
<file path=[Content_Types].xml><?xml version="1.0" encoding="utf-8"?>
<Types xmlns="http://schemas.openxmlformats.org/package/2006/content-types">
  <Default Extension="xml" ContentType="application/xml"/>
  <Default Extension="wmf" ContentType="image/x-wmf"/>
  <Default Extension="jpeg" ContentType="image/jpeg"/>
  <Default Extension="MPG" ContentType="video/unknown"/>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2.bin" ContentType="application/vnd.openxmlformats-officedocument.oleObject"/>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0" r:id="rId1"/>
  </p:sldMasterIdLst>
  <p:notesMasterIdLst>
    <p:notesMasterId r:id="rId49"/>
  </p:notesMasterIdLst>
  <p:handoutMasterIdLst>
    <p:handoutMasterId r:id="rId50"/>
  </p:handoutMasterIdLst>
  <p:sldIdLst>
    <p:sldId id="256" r:id="rId2"/>
    <p:sldId id="257" r:id="rId3"/>
    <p:sldId id="258" r:id="rId4"/>
    <p:sldId id="259" r:id="rId5"/>
    <p:sldId id="264" r:id="rId6"/>
    <p:sldId id="307" r:id="rId7"/>
    <p:sldId id="260" r:id="rId8"/>
    <p:sldId id="261" r:id="rId9"/>
    <p:sldId id="262" r:id="rId10"/>
    <p:sldId id="263" r:id="rId11"/>
    <p:sldId id="266" r:id="rId12"/>
    <p:sldId id="265" r:id="rId13"/>
    <p:sldId id="270" r:id="rId14"/>
    <p:sldId id="269" r:id="rId15"/>
    <p:sldId id="272" r:id="rId16"/>
    <p:sldId id="273" r:id="rId17"/>
    <p:sldId id="274" r:id="rId18"/>
    <p:sldId id="275" r:id="rId19"/>
    <p:sldId id="290" r:id="rId20"/>
    <p:sldId id="291" r:id="rId21"/>
    <p:sldId id="293" r:id="rId22"/>
    <p:sldId id="292" r:id="rId23"/>
    <p:sldId id="296" r:id="rId24"/>
    <p:sldId id="294" r:id="rId25"/>
    <p:sldId id="295" r:id="rId26"/>
    <p:sldId id="306" r:id="rId27"/>
    <p:sldId id="305" r:id="rId28"/>
    <p:sldId id="297" r:id="rId29"/>
    <p:sldId id="276" r:id="rId30"/>
    <p:sldId id="279" r:id="rId31"/>
    <p:sldId id="298" r:id="rId32"/>
    <p:sldId id="277" r:id="rId33"/>
    <p:sldId id="280" r:id="rId34"/>
    <p:sldId id="281" r:id="rId35"/>
    <p:sldId id="283" r:id="rId36"/>
    <p:sldId id="284" r:id="rId37"/>
    <p:sldId id="285" r:id="rId38"/>
    <p:sldId id="286" r:id="rId39"/>
    <p:sldId id="287" r:id="rId40"/>
    <p:sldId id="288" r:id="rId41"/>
    <p:sldId id="299" r:id="rId42"/>
    <p:sldId id="300" r:id="rId43"/>
    <p:sldId id="301" r:id="rId44"/>
    <p:sldId id="302" r:id="rId45"/>
    <p:sldId id="303" r:id="rId46"/>
    <p:sldId id="304" r:id="rId47"/>
    <p:sldId id="289" r:id="rId48"/>
  </p:sldIdLst>
  <p:sldSz cx="9144000" cy="6858000" type="letter"/>
  <p:notesSz cx="6997700" cy="91948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FE683"/>
    <a:srgbClr val="BCB667"/>
    <a:srgbClr val="55FC02"/>
    <a:srgbClr val="FBBA03"/>
    <a:srgbClr val="0332B7"/>
    <a:srgbClr val="000000"/>
    <a:srgbClr val="FF6666"/>
    <a:srgbClr val="CC3333"/>
    <a:srgbClr val="CC9966"/>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786" autoAdjust="0"/>
  </p:normalViewPr>
  <p:slideViewPr>
    <p:cSldViewPr>
      <p:cViewPr varScale="1">
        <p:scale>
          <a:sx n="129" d="100"/>
          <a:sy n="129" d="100"/>
        </p:scale>
        <p:origin x="-85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66" d="100"/>
          <a:sy n="66" d="100"/>
        </p:scale>
        <p:origin x="-1722" y="-210"/>
      </p:cViewPr>
      <p:guideLst>
        <p:guide orient="horz" pos="2896"/>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3813" y="22225"/>
            <a:ext cx="3040063" cy="409575"/>
          </a:xfrm>
          <a:prstGeom prst="rect">
            <a:avLst/>
          </a:prstGeom>
          <a:noFill/>
          <a:ln w="9525">
            <a:noFill/>
            <a:miter lim="800000"/>
            <a:headEnd/>
            <a:tailEnd/>
          </a:ln>
          <a:effectLst/>
        </p:spPr>
        <p:txBody>
          <a:bodyPr vert="horz" wrap="square" lIns="17153" tIns="0" rIns="17153" bIns="0" numCol="1" anchor="t" anchorCtr="0" compatLnSpc="1">
            <a:prstTxWarp prst="textNoShape">
              <a:avLst/>
            </a:prstTxWarp>
          </a:bodyPr>
          <a:lstStyle>
            <a:lvl1pPr defTabSz="823913">
              <a:defRPr sz="900" i="1"/>
            </a:lvl1pPr>
          </a:lstStyle>
          <a:p>
            <a:pPr>
              <a:defRPr/>
            </a:pPr>
            <a:endParaRPr lang="en-US"/>
          </a:p>
        </p:txBody>
      </p:sp>
      <p:sp>
        <p:nvSpPr>
          <p:cNvPr id="3075" name="Rectangle 3"/>
          <p:cNvSpPr>
            <a:spLocks noGrp="1" noChangeArrowheads="1"/>
          </p:cNvSpPr>
          <p:nvPr>
            <p:ph type="dt" sz="quarter" idx="1"/>
          </p:nvPr>
        </p:nvSpPr>
        <p:spPr bwMode="auto">
          <a:xfrm>
            <a:off x="3983038" y="22225"/>
            <a:ext cx="3038475" cy="409575"/>
          </a:xfrm>
          <a:prstGeom prst="rect">
            <a:avLst/>
          </a:prstGeom>
          <a:noFill/>
          <a:ln w="9525">
            <a:noFill/>
            <a:miter lim="800000"/>
            <a:headEnd/>
            <a:tailEnd/>
          </a:ln>
          <a:effectLst/>
        </p:spPr>
        <p:txBody>
          <a:bodyPr vert="horz" wrap="square" lIns="17153" tIns="0" rIns="17153" bIns="0" numCol="1" anchor="t" anchorCtr="0" compatLnSpc="1">
            <a:prstTxWarp prst="textNoShape">
              <a:avLst/>
            </a:prstTxWarp>
          </a:bodyPr>
          <a:lstStyle>
            <a:lvl1pPr algn="r" defTabSz="823913">
              <a:defRPr sz="900" i="1"/>
            </a:lvl1pPr>
          </a:lstStyle>
          <a:p>
            <a:pPr>
              <a:defRPr/>
            </a:pPr>
            <a:endParaRPr lang="en-US"/>
          </a:p>
        </p:txBody>
      </p:sp>
      <p:sp>
        <p:nvSpPr>
          <p:cNvPr id="3076" name="Rectangle 4"/>
          <p:cNvSpPr>
            <a:spLocks noGrp="1" noChangeArrowheads="1"/>
          </p:cNvSpPr>
          <p:nvPr>
            <p:ph type="ftr" sz="quarter" idx="2"/>
          </p:nvPr>
        </p:nvSpPr>
        <p:spPr bwMode="auto">
          <a:xfrm>
            <a:off x="-23813" y="8763000"/>
            <a:ext cx="3040063" cy="409575"/>
          </a:xfrm>
          <a:prstGeom prst="rect">
            <a:avLst/>
          </a:prstGeom>
          <a:noFill/>
          <a:ln w="9525">
            <a:noFill/>
            <a:miter lim="800000"/>
            <a:headEnd/>
            <a:tailEnd/>
          </a:ln>
          <a:effectLst/>
        </p:spPr>
        <p:txBody>
          <a:bodyPr vert="horz" wrap="square" lIns="17153" tIns="0" rIns="17153" bIns="0" numCol="1" anchor="b" anchorCtr="0" compatLnSpc="1">
            <a:prstTxWarp prst="textNoShape">
              <a:avLst/>
            </a:prstTxWarp>
          </a:bodyPr>
          <a:lstStyle>
            <a:lvl1pPr defTabSz="823913">
              <a:defRPr sz="900" i="1"/>
            </a:lvl1pPr>
          </a:lstStyle>
          <a:p>
            <a:pPr>
              <a:defRPr/>
            </a:pPr>
            <a:endParaRPr lang="en-US"/>
          </a:p>
        </p:txBody>
      </p:sp>
      <p:sp>
        <p:nvSpPr>
          <p:cNvPr id="3077" name="Rectangle 5"/>
          <p:cNvSpPr>
            <a:spLocks noGrp="1" noChangeArrowheads="1"/>
          </p:cNvSpPr>
          <p:nvPr>
            <p:ph type="sldNum" sz="quarter" idx="3"/>
          </p:nvPr>
        </p:nvSpPr>
        <p:spPr bwMode="auto">
          <a:xfrm>
            <a:off x="3983038" y="8763000"/>
            <a:ext cx="3038475" cy="409575"/>
          </a:xfrm>
          <a:prstGeom prst="rect">
            <a:avLst/>
          </a:prstGeom>
          <a:noFill/>
          <a:ln w="9525">
            <a:noFill/>
            <a:miter lim="800000"/>
            <a:headEnd/>
            <a:tailEnd/>
          </a:ln>
          <a:effectLst/>
        </p:spPr>
        <p:txBody>
          <a:bodyPr vert="horz" wrap="square" lIns="17153" tIns="0" rIns="17153" bIns="0" numCol="1" anchor="b" anchorCtr="0" compatLnSpc="1">
            <a:prstTxWarp prst="textNoShape">
              <a:avLst/>
            </a:prstTxWarp>
          </a:bodyPr>
          <a:lstStyle>
            <a:lvl1pPr algn="r" defTabSz="823913">
              <a:defRPr sz="900" i="1"/>
            </a:lvl1pPr>
          </a:lstStyle>
          <a:p>
            <a:pPr>
              <a:defRPr/>
            </a:pPr>
            <a:fld id="{5D842B50-2395-AF47-9853-6C85347CE998}" type="slidenum">
              <a:rPr lang="en-US"/>
              <a:pPr>
                <a:defRPr/>
              </a:pPr>
              <a:t>‹#›</a:t>
            </a:fld>
            <a:endParaRPr lang="en-US"/>
          </a:p>
        </p:txBody>
      </p:sp>
    </p:spTree>
    <p:extLst>
      <p:ext uri="{BB962C8B-B14F-4D97-AF65-F5344CB8AC3E}">
        <p14:creationId xmlns:p14="http://schemas.microsoft.com/office/powerpoint/2010/main" val="1540710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3813" y="22225"/>
            <a:ext cx="3040063" cy="409575"/>
          </a:xfrm>
          <a:prstGeom prst="rect">
            <a:avLst/>
          </a:prstGeom>
          <a:noFill/>
          <a:ln w="9525">
            <a:noFill/>
            <a:miter lim="800000"/>
            <a:headEnd/>
            <a:tailEnd/>
          </a:ln>
          <a:effectLst/>
        </p:spPr>
        <p:txBody>
          <a:bodyPr vert="horz" wrap="square" lIns="17153" tIns="0" rIns="17153" bIns="0" numCol="1" anchor="t" anchorCtr="0" compatLnSpc="1">
            <a:prstTxWarp prst="textNoShape">
              <a:avLst/>
            </a:prstTxWarp>
          </a:bodyPr>
          <a:lstStyle>
            <a:lvl1pPr defTabSz="823913">
              <a:defRPr sz="900" i="1">
                <a:latin typeface="Times New Roman" charset="0"/>
              </a:defRPr>
            </a:lvl1pPr>
          </a:lstStyle>
          <a:p>
            <a:pPr>
              <a:defRPr/>
            </a:pPr>
            <a:endParaRPr lang="en-US"/>
          </a:p>
        </p:txBody>
      </p:sp>
      <p:sp>
        <p:nvSpPr>
          <p:cNvPr id="2051" name="Rectangle 3"/>
          <p:cNvSpPr>
            <a:spLocks noGrp="1" noChangeArrowheads="1"/>
          </p:cNvSpPr>
          <p:nvPr>
            <p:ph type="dt" idx="1"/>
          </p:nvPr>
        </p:nvSpPr>
        <p:spPr bwMode="auto">
          <a:xfrm>
            <a:off x="3983038" y="22225"/>
            <a:ext cx="3038475" cy="409575"/>
          </a:xfrm>
          <a:prstGeom prst="rect">
            <a:avLst/>
          </a:prstGeom>
          <a:noFill/>
          <a:ln w="9525">
            <a:noFill/>
            <a:miter lim="800000"/>
            <a:headEnd/>
            <a:tailEnd/>
          </a:ln>
          <a:effectLst/>
        </p:spPr>
        <p:txBody>
          <a:bodyPr vert="horz" wrap="square" lIns="17153" tIns="0" rIns="17153" bIns="0" numCol="1" anchor="t" anchorCtr="0" compatLnSpc="1">
            <a:prstTxWarp prst="textNoShape">
              <a:avLst/>
            </a:prstTxWarp>
          </a:bodyPr>
          <a:lstStyle>
            <a:lvl1pPr algn="r" defTabSz="823913">
              <a:defRPr sz="900" i="1">
                <a:latin typeface="Times New Roman" charset="0"/>
              </a:defRPr>
            </a:lvl1pPr>
          </a:lstStyle>
          <a:p>
            <a:pPr>
              <a:defRPr/>
            </a:pPr>
            <a:endParaRPr lang="en-US"/>
          </a:p>
        </p:txBody>
      </p:sp>
      <p:sp>
        <p:nvSpPr>
          <p:cNvPr id="2052" name="Rectangle 4"/>
          <p:cNvSpPr>
            <a:spLocks noGrp="1" noChangeArrowheads="1"/>
          </p:cNvSpPr>
          <p:nvPr>
            <p:ph type="ftr" sz="quarter" idx="4"/>
          </p:nvPr>
        </p:nvSpPr>
        <p:spPr bwMode="auto">
          <a:xfrm>
            <a:off x="-23813" y="8763000"/>
            <a:ext cx="3040063" cy="409575"/>
          </a:xfrm>
          <a:prstGeom prst="rect">
            <a:avLst/>
          </a:prstGeom>
          <a:noFill/>
          <a:ln w="9525">
            <a:noFill/>
            <a:miter lim="800000"/>
            <a:headEnd/>
            <a:tailEnd/>
          </a:ln>
          <a:effectLst/>
        </p:spPr>
        <p:txBody>
          <a:bodyPr vert="horz" wrap="square" lIns="17153" tIns="0" rIns="17153" bIns="0" numCol="1" anchor="b" anchorCtr="0" compatLnSpc="1">
            <a:prstTxWarp prst="textNoShape">
              <a:avLst/>
            </a:prstTxWarp>
          </a:bodyPr>
          <a:lstStyle>
            <a:lvl1pPr defTabSz="823913">
              <a:defRPr sz="900" i="1">
                <a:latin typeface="Times New Roman" charset="0"/>
              </a:defRPr>
            </a:lvl1pPr>
          </a:lstStyle>
          <a:p>
            <a:pPr>
              <a:defRPr/>
            </a:pPr>
            <a:endParaRPr lang="en-US"/>
          </a:p>
        </p:txBody>
      </p:sp>
      <p:sp>
        <p:nvSpPr>
          <p:cNvPr id="2053" name="Rectangle 5"/>
          <p:cNvSpPr>
            <a:spLocks noGrp="1" noChangeArrowheads="1"/>
          </p:cNvSpPr>
          <p:nvPr>
            <p:ph type="sldNum" sz="quarter" idx="5"/>
          </p:nvPr>
        </p:nvSpPr>
        <p:spPr bwMode="auto">
          <a:xfrm>
            <a:off x="3983038" y="8763000"/>
            <a:ext cx="3038475" cy="409575"/>
          </a:xfrm>
          <a:prstGeom prst="rect">
            <a:avLst/>
          </a:prstGeom>
          <a:noFill/>
          <a:ln w="9525">
            <a:noFill/>
            <a:miter lim="800000"/>
            <a:headEnd/>
            <a:tailEnd/>
          </a:ln>
          <a:effectLst/>
        </p:spPr>
        <p:txBody>
          <a:bodyPr vert="horz" wrap="square" lIns="17153" tIns="0" rIns="17153" bIns="0" numCol="1" anchor="b" anchorCtr="0" compatLnSpc="1">
            <a:prstTxWarp prst="textNoShape">
              <a:avLst/>
            </a:prstTxWarp>
          </a:bodyPr>
          <a:lstStyle>
            <a:lvl1pPr algn="r" defTabSz="823913">
              <a:defRPr sz="900" i="1">
                <a:latin typeface="Times New Roman" charset="0"/>
              </a:defRPr>
            </a:lvl1pPr>
          </a:lstStyle>
          <a:p>
            <a:pPr>
              <a:defRPr/>
            </a:pPr>
            <a:fld id="{7DAEA246-AA45-9741-BAF0-58C69264CAE3}" type="slidenum">
              <a:rPr lang="en-US"/>
              <a:pPr>
                <a:defRPr/>
              </a:pPr>
              <a:t>‹#›</a:t>
            </a:fld>
            <a:endParaRPr lang="en-US"/>
          </a:p>
        </p:txBody>
      </p:sp>
      <p:sp>
        <p:nvSpPr>
          <p:cNvPr id="16390" name="Rectangle 6"/>
          <p:cNvSpPr>
            <a:spLocks noChangeArrowheads="1"/>
          </p:cNvSpPr>
          <p:nvPr/>
        </p:nvSpPr>
        <p:spPr bwMode="auto">
          <a:xfrm>
            <a:off x="3122613" y="8761413"/>
            <a:ext cx="7524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622" tIns="44310" rIns="88622" bIns="44310">
            <a:spAutoFit/>
          </a:bodyPr>
          <a:lstStyle/>
          <a:p>
            <a:pPr algn="ctr" defTabSz="876300">
              <a:lnSpc>
                <a:spcPct val="90000"/>
              </a:lnSpc>
            </a:pPr>
            <a:r>
              <a:rPr lang="en-US" sz="1200"/>
              <a:t>Page </a:t>
            </a:r>
            <a:fld id="{C7046C59-8902-C545-AA0A-0F8828FEF2D6}" type="slidenum">
              <a:rPr lang="en-US" sz="1200"/>
              <a:pPr algn="ctr" defTabSz="876300">
                <a:lnSpc>
                  <a:spcPct val="90000"/>
                </a:lnSpc>
              </a:pPr>
              <a:t>‹#›</a:t>
            </a:fld>
            <a:endParaRPr lang="en-US" sz="1200"/>
          </a:p>
        </p:txBody>
      </p:sp>
      <p:sp>
        <p:nvSpPr>
          <p:cNvPr id="16391" name="Rectangle 7"/>
          <p:cNvSpPr>
            <a:spLocks noGrp="1" noRot="1" noChangeAspect="1" noChangeArrowheads="1" noTextEdit="1"/>
          </p:cNvSpPr>
          <p:nvPr>
            <p:ph type="sldImg" idx="2"/>
          </p:nvPr>
        </p:nvSpPr>
        <p:spPr bwMode="auto">
          <a:xfrm>
            <a:off x="1457325" y="882650"/>
            <a:ext cx="4083050" cy="30622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56" name="Rectangle 8"/>
          <p:cNvSpPr>
            <a:spLocks noGrp="1" noChangeArrowheads="1"/>
          </p:cNvSpPr>
          <p:nvPr>
            <p:ph type="body" sz="quarter" idx="3"/>
          </p:nvPr>
        </p:nvSpPr>
        <p:spPr bwMode="auto">
          <a:xfrm>
            <a:off x="933450" y="4367213"/>
            <a:ext cx="5130800" cy="4137025"/>
          </a:xfrm>
          <a:prstGeom prst="rect">
            <a:avLst/>
          </a:prstGeom>
          <a:noFill/>
          <a:ln w="9525">
            <a:noFill/>
            <a:miter lim="800000"/>
            <a:headEnd/>
            <a:tailEnd/>
          </a:ln>
          <a:effectLst/>
        </p:spPr>
        <p:txBody>
          <a:bodyPr vert="horz" wrap="square" lIns="92910" tIns="45740" rIns="92910" bIns="4574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68665994"/>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1</a:t>
            </a:fld>
            <a:endParaRPr lang="en-US" sz="900">
              <a:latin typeface="Times New Roman" charset="0"/>
            </a:endParaRPr>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a:ln/>
        </p:spPr>
      </p:sp>
      <p:sp>
        <p:nvSpPr>
          <p:cNvPr id="645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ChangeArrowheads="1" noTextEdit="1"/>
          </p:cNvSpPr>
          <p:nvPr>
            <p:ph type="sldImg"/>
          </p:nvPr>
        </p:nvSpPr>
        <p:spPr>
          <a:ln/>
        </p:spPr>
      </p:sp>
      <p:sp>
        <p:nvSpPr>
          <p:cNvPr id="665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ea typeface="ＭＳ Ｐゴシック" charset="0"/>
                <a:cs typeface="ＭＳ Ｐゴシック" charset="0"/>
              </a:rPr>
              <a:t>In this course we are not focusing on a single node system but on the end-to-end system. The reason is very simple: today the majority of applications we use does not run on our system. Social networks, e-mail, google docs, online gamming, etc.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body" idx="1"/>
          </p:nvPr>
        </p:nvSpPr>
        <p:spPr>
          <a:xfrm>
            <a:off x="525290" y="4367930"/>
            <a:ext cx="6031583" cy="413646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5661" tIns="46992" rIns="95661" bIns="46992"/>
          <a:lstStyle/>
          <a:p>
            <a:endParaRPr lang="en-US">
              <a:ea typeface="ＭＳ Ｐゴシック" charset="0"/>
              <a:cs typeface="ＭＳ Ｐゴシック" charset="0"/>
            </a:endParaRPr>
          </a:p>
        </p:txBody>
      </p:sp>
      <p:sp>
        <p:nvSpPr>
          <p:cNvPr id="44034" name="Rectangle 3"/>
          <p:cNvSpPr>
            <a:spLocks noGrp="1" noRot="1" noChangeAspect="1" noChangeArrowheads="1" noTextEdit="1"/>
          </p:cNvSpPr>
          <p:nvPr>
            <p:ph type="sldImg"/>
          </p:nvPr>
        </p:nvSpPr>
        <p:spPr>
          <a:xfrm>
            <a:off x="1216025" y="588963"/>
            <a:ext cx="4579938" cy="3435350"/>
          </a:xfrm>
          <a:ln>
            <a:noFill/>
          </a:ln>
          <a:extLst>
            <a:ext uri="{91240B29-F687-4f45-9708-019B960494DF}">
              <a14:hiddenLine xmlns:a14="http://schemas.microsoft.com/office/drawing/2010/main" w="12700">
                <a:solidFill>
                  <a:schemeClr val="tx1"/>
                </a:solidFill>
                <a:miter lim="800000"/>
                <a:headEnd/>
                <a:tailEnd/>
              </a14:hiddenLine>
            </a:ext>
          </a:extLs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AEA246-AA45-9741-BAF0-58C69264CAE3}" type="slidenum">
              <a:rPr lang="en-US" smtClean="0"/>
              <a:pPr>
                <a:defRPr/>
              </a:pPr>
              <a:t>25</a:t>
            </a:fld>
            <a:endParaRPr lang="en-US"/>
          </a:p>
        </p:txBody>
      </p:sp>
    </p:spTree>
    <p:extLst>
      <p:ext uri="{BB962C8B-B14F-4D97-AF65-F5344CB8AC3E}">
        <p14:creationId xmlns:p14="http://schemas.microsoft.com/office/powerpoint/2010/main" val="76124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ea typeface="ＭＳ Ｐゴシック" charset="0"/>
                <a:cs typeface="ＭＳ Ｐゴシック" charset="0"/>
              </a:rPr>
              <a:t>What</a:t>
            </a:r>
            <a:r>
              <a:rPr lang="ja-JP" altLang="en-US">
                <a:ea typeface="ＭＳ Ｐゴシック" charset="0"/>
                <a:cs typeface="ＭＳ Ｐゴシック" charset="0"/>
              </a:rPr>
              <a:t>’</a:t>
            </a:r>
            <a:r>
              <a:rPr lang="en-US" altLang="ja-JP">
                <a:ea typeface="ＭＳ Ｐゴシック" charset="0"/>
                <a:cs typeface="ＭＳ Ｐゴシック" charset="0"/>
              </a:rPr>
              <a:t>s the largest single use of microprocessors? Not computers – Embedded computers (10 billion versus 400 million)</a:t>
            </a:r>
          </a:p>
          <a:p>
            <a:r>
              <a:rPr lang="en-US">
                <a:ea typeface="ＭＳ Ｐゴシック" charset="0"/>
                <a:cs typeface="ＭＳ Ｐゴシック" charset="0"/>
              </a:rPr>
              <a:t>Example: Cellphones. Second largest? Automobiles.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xfrm>
            <a:off x="2165955" y="690408"/>
            <a:ext cx="2665790" cy="3448050"/>
          </a:xfrm>
          <a:ln/>
        </p:spPr>
      </p:sp>
      <p:sp>
        <p:nvSpPr>
          <p:cNvPr id="23554" name="Rectangle 3"/>
          <p:cNvSpPr>
            <a:spLocks noGrp="1" noChangeArrowheads="1"/>
          </p:cNvSpPr>
          <p:nvPr>
            <p:ph type="body" idx="1"/>
          </p:nvPr>
        </p:nvSpPr>
        <p:spPr>
          <a:xfrm>
            <a:off x="932564" y="4367930"/>
            <a:ext cx="5132572" cy="413646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xfrm>
            <a:off x="2165955" y="690408"/>
            <a:ext cx="2665790" cy="3448050"/>
          </a:xfrm>
          <a:ln/>
        </p:spPr>
      </p:sp>
      <p:sp>
        <p:nvSpPr>
          <p:cNvPr id="32770" name="Rectangle 3"/>
          <p:cNvSpPr>
            <a:spLocks noGrp="1" noChangeArrowheads="1"/>
          </p:cNvSpPr>
          <p:nvPr>
            <p:ph type="body" idx="1"/>
          </p:nvPr>
        </p:nvSpPr>
        <p:spPr>
          <a:xfrm>
            <a:off x="700002" y="4367930"/>
            <a:ext cx="5597697" cy="413646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r>
              <a:rPr lang="en-US">
                <a:ea typeface="ＭＳ Ｐゴシック" charset="0"/>
                <a:cs typeface="ＭＳ Ｐゴシック" charset="0"/>
              </a:rPr>
              <a:t>The name we give to such an integrated system is a Societal Scale Information System, a name meant to evoke its scale – enormous -  and purpose – benefiting people and the economy.</a:t>
            </a:r>
          </a:p>
          <a:p>
            <a:endParaRPr lang="en-US">
              <a:ea typeface="ＭＳ Ｐゴシック" charset="0"/>
              <a:cs typeface="ＭＳ Ｐゴシック" charset="0"/>
            </a:endParaRPr>
          </a:p>
          <a:p>
            <a:r>
              <a:rPr lang="en-US">
                <a:ea typeface="ＭＳ Ｐゴシック" charset="0"/>
                <a:cs typeface="ＭＳ Ｐゴシック" charset="0"/>
              </a:rPr>
              <a:t>I will leave the details of all the specific applications that Ruzena mentioned, be it to energy efficiency or education or disaster response the social sciences, and indeed most details, to later talks and posters.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a:ln/>
        </p:spPr>
      </p:sp>
      <p:sp>
        <p:nvSpPr>
          <p:cNvPr id="55298" name="Notes Placeholder 2"/>
          <p:cNvSpPr>
            <a:spLocks noGrp="1"/>
          </p:cNvSpPr>
          <p:nvPr>
            <p:ph type="body" idx="1"/>
          </p:nvPr>
        </p:nvSpPr>
        <p:spPr>
          <a:xfrm>
            <a:off x="934878" y="4367930"/>
            <a:ext cx="5127944" cy="413845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5670" tIns="46996" rIns="95670" bIns="46996"/>
          <a:lstStyle/>
          <a:p>
            <a:endParaRPr lang="en-US">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93738" y="1219200"/>
            <a:ext cx="7651750" cy="0"/>
          </a:xfrm>
          <a:prstGeom prst="line">
            <a:avLst/>
          </a:prstGeom>
          <a:noFill/>
          <a:ln w="47625" cmpd="thinThick">
            <a:solidFill>
              <a:srgbClr val="FBBA0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8" descr="front"/>
          <p:cNvPicPr>
            <a:picLocks noChangeAspect="1" noChangeArrowheads="1"/>
          </p:cNvPicPr>
          <p:nvPr userDrawn="1"/>
        </p:nvPicPr>
        <p:blipFill>
          <a:blip r:embed="rId2">
            <a:extLst>
              <a:ext uri="{28A0092B-C50C-407E-A947-70E740481C1C}">
                <a14:useLocalDpi xmlns:a14="http://schemas.microsoft.com/office/drawing/2010/main" val="0"/>
              </a:ext>
            </a:extLst>
          </a:blip>
          <a:srcRect b="22223"/>
          <a:stretch>
            <a:fillRect/>
          </a:stretch>
        </p:blipFill>
        <p:spPr bwMode="auto">
          <a:xfrm>
            <a:off x="8153400" y="0"/>
            <a:ext cx="9906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685" name="Rectangle 5"/>
          <p:cNvSpPr>
            <a:spLocks noGrp="1" noChangeArrowheads="1"/>
          </p:cNvSpPr>
          <p:nvPr>
            <p:ph type="ctrTitle"/>
          </p:nvPr>
        </p:nvSpPr>
        <p:spPr>
          <a:xfrm>
            <a:off x="685800" y="2130425"/>
            <a:ext cx="7772400" cy="1470025"/>
          </a:xfrm>
        </p:spPr>
        <p:txBody>
          <a:bodyPr/>
          <a:lstStyle>
            <a:lvl1pPr algn="ctr">
              <a:defRPr/>
            </a:lvl1pPr>
          </a:lstStyle>
          <a:p>
            <a:r>
              <a:rPr lang="en-US" smtClean="0"/>
              <a:t>Click to edit Master title style</a:t>
            </a:r>
            <a:endParaRPr lang="en-US"/>
          </a:p>
        </p:txBody>
      </p:sp>
      <p:sp>
        <p:nvSpPr>
          <p:cNvPr id="455686" name="Rectangle 6"/>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
        <p:nvSpPr>
          <p:cNvPr id="6" name="Rectangle 2"/>
          <p:cNvSpPr>
            <a:spLocks noGrp="1" noChangeArrowheads="1"/>
          </p:cNvSpPr>
          <p:nvPr>
            <p:ph type="dt" sz="half" idx="10"/>
          </p:nvPr>
        </p:nvSpPr>
        <p:spPr>
          <a:xfrm>
            <a:off x="0" y="6381750"/>
            <a:ext cx="1295400" cy="476250"/>
          </a:xfrm>
        </p:spPr>
        <p:txBody>
          <a:bodyPr/>
          <a:lstStyle>
            <a:lvl1pPr algn="l">
              <a:defRPr sz="1400">
                <a:solidFill>
                  <a:schemeClr val="tx1"/>
                </a:solidFill>
              </a:defRPr>
            </a:lvl1pPr>
          </a:lstStyle>
          <a:p>
            <a:pPr>
              <a:defRPr/>
            </a:pPr>
            <a:fld id="{28AFC112-108B-094B-A947-AA1F2FAC49F8}" type="datetime1">
              <a:rPr lang="en-US" smtClean="0"/>
              <a:t>8/28/14</a:t>
            </a:fld>
            <a:endParaRPr lang="en-US" dirty="0"/>
          </a:p>
        </p:txBody>
      </p:sp>
      <p:sp>
        <p:nvSpPr>
          <p:cNvPr id="7" name="Rectangle 3"/>
          <p:cNvSpPr>
            <a:spLocks noGrp="1" noChangeArrowheads="1"/>
          </p:cNvSpPr>
          <p:nvPr>
            <p:ph type="ftr" sz="quarter" idx="11"/>
          </p:nvPr>
        </p:nvSpPr>
        <p:spPr>
          <a:xfrm>
            <a:off x="3200400" y="6381750"/>
            <a:ext cx="2895600" cy="476250"/>
          </a:xfrm>
        </p:spPr>
        <p:txBody>
          <a:bodyPr/>
          <a:lstStyle>
            <a:lvl1pPr algn="ctr">
              <a:defRPr sz="1400"/>
            </a:lvl1pPr>
          </a:lstStyle>
          <a:p>
            <a:pPr>
              <a:defRPr/>
            </a:pPr>
            <a:r>
              <a:rPr lang="en-US" smtClean="0"/>
              <a:t>UCB CS162 Fa14 L#</a:t>
            </a:r>
            <a:endParaRPr lang="en-US"/>
          </a:p>
        </p:txBody>
      </p:sp>
      <p:sp>
        <p:nvSpPr>
          <p:cNvPr id="8" name="Rectangle 4"/>
          <p:cNvSpPr>
            <a:spLocks noGrp="1" noChangeArrowheads="1"/>
          </p:cNvSpPr>
          <p:nvPr>
            <p:ph type="sldNum" sz="quarter" idx="12"/>
          </p:nvPr>
        </p:nvSpPr>
        <p:spPr>
          <a:xfrm>
            <a:off x="8077200" y="6381750"/>
            <a:ext cx="1066800" cy="476250"/>
          </a:xfrm>
        </p:spPr>
        <p:txBody>
          <a:bodyPr/>
          <a:lstStyle>
            <a:lvl1pPr>
              <a:defRPr>
                <a:solidFill>
                  <a:srgbClr val="FBBA03"/>
                </a:solidFill>
              </a:defRPr>
            </a:lvl1pPr>
          </a:lstStyle>
          <a:p>
            <a:pPr>
              <a:defRPr/>
            </a:pPr>
            <a:fld id="{05CF57E6-57DB-4E49-BFE1-65C6AAA70004}" type="slidenum">
              <a:rPr lang="en-US"/>
              <a:pPr>
                <a:defRPr/>
              </a:pPr>
              <a:t>‹#›</a:t>
            </a:fld>
            <a:endParaRPr lang="en-US" b="0" dirty="0"/>
          </a:p>
        </p:txBody>
      </p:sp>
    </p:spTree>
    <p:extLst>
      <p:ext uri="{BB962C8B-B14F-4D97-AF65-F5344CB8AC3E}">
        <p14:creationId xmlns:p14="http://schemas.microsoft.com/office/powerpoint/2010/main" val="849389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C26D25E-5AFF-214D-9C38-FB6DC7287CA4}" type="datetime1">
              <a:rPr lang="en-US" smtClean="0"/>
              <a:t>8/28/14</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lvl1pPr>
              <a:defRPr/>
            </a:lvl1pPr>
          </a:lstStyle>
          <a:p>
            <a:pPr>
              <a:defRPr/>
            </a:pPr>
            <a:fld id="{3E85FE72-0B9D-1A4F-A842-F00C4E8F7C72}" type="slidenum">
              <a:rPr lang="en-US"/>
              <a:pPr>
                <a:defRPr/>
              </a:pPr>
              <a:t>‹#›</a:t>
            </a:fld>
            <a:endParaRPr lang="en-US" b="0"/>
          </a:p>
        </p:txBody>
      </p:sp>
    </p:spTree>
    <p:extLst>
      <p:ext uri="{BB962C8B-B14F-4D97-AF65-F5344CB8AC3E}">
        <p14:creationId xmlns:p14="http://schemas.microsoft.com/office/powerpoint/2010/main" val="195450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lvl1pPr>
              <a:defRPr/>
            </a:lvl1pPr>
          </a:lstStyle>
          <a:p>
            <a:pPr>
              <a:defRPr/>
            </a:pPr>
            <a:fld id="{ACA94121-BA6C-AD43-82C2-DF1F24FE5D9C}" type="slidenum">
              <a:rPr lang="en-US"/>
              <a:pPr>
                <a:defRPr/>
              </a:pPr>
              <a:t>‹#›</a:t>
            </a:fld>
            <a:endParaRPr lang="en-US" b="0"/>
          </a:p>
        </p:txBody>
      </p:sp>
    </p:spTree>
    <p:extLst>
      <p:ext uri="{BB962C8B-B14F-4D97-AF65-F5344CB8AC3E}">
        <p14:creationId xmlns:p14="http://schemas.microsoft.com/office/powerpoint/2010/main" val="26555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66800"/>
            <a:ext cx="3733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066800"/>
            <a:ext cx="3733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D5898533-24AA-A743-B67E-EFB18997EAA3}" type="datetime1">
              <a:rPr lang="en-US" smtClean="0"/>
              <a:t>8/28/14</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smtClean="0"/>
              <a:t>UCB CS162 Fa14 L#</a:t>
            </a:r>
            <a:endParaRPr lang="en-US"/>
          </a:p>
        </p:txBody>
      </p:sp>
      <p:sp>
        <p:nvSpPr>
          <p:cNvPr id="7" name="Slide Number Placeholder 6"/>
          <p:cNvSpPr>
            <a:spLocks noGrp="1"/>
          </p:cNvSpPr>
          <p:nvPr>
            <p:ph type="sldNum" sz="quarter" idx="12"/>
          </p:nvPr>
        </p:nvSpPr>
        <p:spPr/>
        <p:txBody>
          <a:bodyPr/>
          <a:lstStyle>
            <a:lvl1pPr>
              <a:defRPr/>
            </a:lvl1pPr>
          </a:lstStyle>
          <a:p>
            <a:pPr>
              <a:defRPr/>
            </a:pPr>
            <a:fld id="{D4713FF5-B387-3C46-9528-A4DAEFDDAA2C}" type="slidenum">
              <a:rPr lang="en-US"/>
              <a:pPr>
                <a:defRPr/>
              </a:pPr>
              <a:t>‹#›</a:t>
            </a:fld>
            <a:endParaRPr lang="en-US" b="0"/>
          </a:p>
        </p:txBody>
      </p:sp>
    </p:spTree>
    <p:extLst>
      <p:ext uri="{BB962C8B-B14F-4D97-AF65-F5344CB8AC3E}">
        <p14:creationId xmlns:p14="http://schemas.microsoft.com/office/powerpoint/2010/main" val="972138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430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782762"/>
            <a:ext cx="4038600" cy="44656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430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782762"/>
            <a:ext cx="4041775" cy="44656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BA26239D-39FC-714B-9B6A-8146220F54D9}" type="datetime1">
              <a:rPr lang="en-US" smtClean="0"/>
              <a:t>8/28/14</a:t>
            </a:fld>
            <a:endParaRPr lang="en-US"/>
          </a:p>
        </p:txBody>
      </p:sp>
      <p:sp>
        <p:nvSpPr>
          <p:cNvPr id="8" name="Footer Placeholder 7"/>
          <p:cNvSpPr>
            <a:spLocks noGrp="1"/>
          </p:cNvSpPr>
          <p:nvPr>
            <p:ph type="ftr" sz="quarter" idx="11"/>
          </p:nvPr>
        </p:nvSpPr>
        <p:spPr/>
        <p:txBody>
          <a:bodyPr/>
          <a:lstStyle>
            <a:lvl1pPr>
              <a:defRPr/>
            </a:lvl1pPr>
          </a:lstStyle>
          <a:p>
            <a:pPr>
              <a:defRPr/>
            </a:pPr>
            <a:r>
              <a:rPr lang="en-US" smtClean="0"/>
              <a:t>UCB CS162 Fa14 L#</a:t>
            </a:r>
            <a:endParaRPr lang="en-US"/>
          </a:p>
        </p:txBody>
      </p:sp>
      <p:sp>
        <p:nvSpPr>
          <p:cNvPr id="9" name="Slide Number Placeholder 8"/>
          <p:cNvSpPr>
            <a:spLocks noGrp="1"/>
          </p:cNvSpPr>
          <p:nvPr>
            <p:ph type="sldNum" sz="quarter" idx="12"/>
          </p:nvPr>
        </p:nvSpPr>
        <p:spPr/>
        <p:txBody>
          <a:bodyPr/>
          <a:lstStyle>
            <a:lvl1pPr>
              <a:defRPr/>
            </a:lvl1pPr>
          </a:lstStyle>
          <a:p>
            <a:pPr>
              <a:defRPr/>
            </a:pPr>
            <a:fld id="{7224DE28-9F3A-8740-A959-B54BC5F77339}" type="slidenum">
              <a:rPr lang="en-US"/>
              <a:pPr>
                <a:defRPr/>
              </a:pPr>
              <a:t>‹#›</a:t>
            </a:fld>
            <a:endParaRPr lang="en-US" b="0"/>
          </a:p>
        </p:txBody>
      </p:sp>
    </p:spTree>
    <p:extLst>
      <p:ext uri="{BB962C8B-B14F-4D97-AF65-F5344CB8AC3E}">
        <p14:creationId xmlns:p14="http://schemas.microsoft.com/office/powerpoint/2010/main" val="2002794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5424C132-CB4F-F44D-A0E4-2749EEF3AF7B}" type="datetime1">
              <a:rPr lang="en-US" smtClean="0"/>
              <a:t>8/28/14</a:t>
            </a:fld>
            <a:endParaRPr lang="en-US"/>
          </a:p>
        </p:txBody>
      </p:sp>
      <p:sp>
        <p:nvSpPr>
          <p:cNvPr id="4" name="Footer Placeholder 3"/>
          <p:cNvSpPr>
            <a:spLocks noGrp="1"/>
          </p:cNvSpPr>
          <p:nvPr>
            <p:ph type="ftr" sz="quarter" idx="11"/>
          </p:nvPr>
        </p:nvSpPr>
        <p:spPr/>
        <p:txBody>
          <a:bodyPr/>
          <a:lstStyle>
            <a:lvl1pPr>
              <a:defRPr/>
            </a:lvl1pPr>
          </a:lstStyle>
          <a:p>
            <a:pPr>
              <a:defRPr/>
            </a:pPr>
            <a:r>
              <a:rPr lang="en-US" smtClean="0"/>
              <a:t>UCB CS162 Fa14 L#</a:t>
            </a:r>
            <a:endParaRPr lang="en-US"/>
          </a:p>
        </p:txBody>
      </p:sp>
      <p:sp>
        <p:nvSpPr>
          <p:cNvPr id="5" name="Slide Number Placeholder 4"/>
          <p:cNvSpPr>
            <a:spLocks noGrp="1"/>
          </p:cNvSpPr>
          <p:nvPr>
            <p:ph type="sldNum" sz="quarter" idx="12"/>
          </p:nvPr>
        </p:nvSpPr>
        <p:spPr/>
        <p:txBody>
          <a:bodyPr/>
          <a:lstStyle>
            <a:lvl1pPr>
              <a:defRPr/>
            </a:lvl1pPr>
          </a:lstStyle>
          <a:p>
            <a:pPr>
              <a:defRPr/>
            </a:pPr>
            <a:fld id="{2248F822-60CA-A14C-842C-369E58A037BB}" type="slidenum">
              <a:rPr lang="en-US"/>
              <a:pPr>
                <a:defRPr/>
              </a:pPr>
              <a:t>‹#›</a:t>
            </a:fld>
            <a:endParaRPr lang="en-US" b="0"/>
          </a:p>
        </p:txBody>
      </p:sp>
    </p:spTree>
    <p:extLst>
      <p:ext uri="{BB962C8B-B14F-4D97-AF65-F5344CB8AC3E}">
        <p14:creationId xmlns:p14="http://schemas.microsoft.com/office/powerpoint/2010/main" val="3670833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285A6C24-F98C-304B-AB83-F169AE270007}" type="datetime1">
              <a:rPr lang="en-US" smtClean="0"/>
              <a:t>8/28/14</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smtClean="0"/>
              <a:t>UCB CS162 Fa14 L#</a:t>
            </a:r>
            <a:endParaRPr lang="en-US"/>
          </a:p>
        </p:txBody>
      </p:sp>
      <p:sp>
        <p:nvSpPr>
          <p:cNvPr id="4" name="Slide Number Placeholder 3"/>
          <p:cNvSpPr>
            <a:spLocks noGrp="1"/>
          </p:cNvSpPr>
          <p:nvPr>
            <p:ph type="sldNum" sz="quarter" idx="12"/>
          </p:nvPr>
        </p:nvSpPr>
        <p:spPr/>
        <p:txBody>
          <a:bodyPr/>
          <a:lstStyle>
            <a:lvl1pPr>
              <a:defRPr/>
            </a:lvl1pPr>
          </a:lstStyle>
          <a:p>
            <a:pPr>
              <a:defRPr/>
            </a:pPr>
            <a:fld id="{CDE41FA0-C480-6843-BD2D-6F0C14B57B49}" type="slidenum">
              <a:rPr lang="en-US"/>
              <a:pPr>
                <a:defRPr/>
              </a:pPr>
              <a:t>‹#›</a:t>
            </a:fld>
            <a:endParaRPr lang="en-US" b="0"/>
          </a:p>
        </p:txBody>
      </p:sp>
    </p:spTree>
    <p:extLst>
      <p:ext uri="{BB962C8B-B14F-4D97-AF65-F5344CB8AC3E}">
        <p14:creationId xmlns:p14="http://schemas.microsoft.com/office/powerpoint/2010/main" val="295036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228600"/>
            <a:ext cx="192405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28600"/>
            <a:ext cx="561975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EDAF406-3C3C-8843-B459-4D4748008636}" type="datetime1">
              <a:rPr lang="en-US" smtClean="0"/>
              <a:t>8/28/14</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lvl1pPr>
              <a:defRPr/>
            </a:lvl1pPr>
          </a:lstStyle>
          <a:p>
            <a:pPr>
              <a:defRPr/>
            </a:pPr>
            <a:fld id="{EA9A5171-0207-EE4C-95BF-097AF0A57BE6}" type="slidenum">
              <a:rPr lang="en-US"/>
              <a:pPr>
                <a:defRPr/>
              </a:pPr>
              <a:t>‹#›</a:t>
            </a:fld>
            <a:endParaRPr lang="en-US" b="0"/>
          </a:p>
        </p:txBody>
      </p:sp>
    </p:spTree>
    <p:extLst>
      <p:ext uri="{BB962C8B-B14F-4D97-AF65-F5344CB8AC3E}">
        <p14:creationId xmlns:p14="http://schemas.microsoft.com/office/powerpoint/2010/main" val="3813466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696200" cy="736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066800"/>
            <a:ext cx="37338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066800"/>
            <a:ext cx="37338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0" y="3771900"/>
            <a:ext cx="37338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vl1pPr>
          </a:lstStyle>
          <a:p>
            <a:pPr>
              <a:defRPr/>
            </a:pPr>
            <a:fld id="{F228C249-E84F-C649-B684-BFCAD2B9A220}" type="datetime1">
              <a:rPr lang="en-US" smtClean="0"/>
              <a:t>8/28/14</a:t>
            </a:fld>
            <a:endParaRPr lang="en-US"/>
          </a:p>
        </p:txBody>
      </p:sp>
      <p:sp>
        <p:nvSpPr>
          <p:cNvPr id="7" name="Footer Placeholder 6"/>
          <p:cNvSpPr>
            <a:spLocks noGrp="1"/>
          </p:cNvSpPr>
          <p:nvPr>
            <p:ph type="ftr" sz="quarter" idx="11"/>
          </p:nvPr>
        </p:nvSpPr>
        <p:spPr/>
        <p:txBody>
          <a:bodyPr/>
          <a:lstStyle>
            <a:lvl1pPr>
              <a:defRPr/>
            </a:lvl1pPr>
          </a:lstStyle>
          <a:p>
            <a:pPr>
              <a:defRPr/>
            </a:pPr>
            <a:r>
              <a:rPr lang="en-US" smtClean="0"/>
              <a:t>UCB CS162 Fa14 L#</a:t>
            </a:r>
            <a:endParaRPr lang="en-US"/>
          </a:p>
        </p:txBody>
      </p:sp>
      <p:sp>
        <p:nvSpPr>
          <p:cNvPr id="8" name="Slide Number Placeholder 7"/>
          <p:cNvSpPr>
            <a:spLocks noGrp="1"/>
          </p:cNvSpPr>
          <p:nvPr>
            <p:ph type="sldNum" sz="quarter" idx="12"/>
          </p:nvPr>
        </p:nvSpPr>
        <p:spPr/>
        <p:txBody>
          <a:bodyPr/>
          <a:lstStyle>
            <a:lvl1pPr>
              <a:defRPr/>
            </a:lvl1pPr>
          </a:lstStyle>
          <a:p>
            <a:pPr>
              <a:defRPr/>
            </a:pPr>
            <a:fld id="{92732EAA-4308-6D4B-B317-3B7A4B81A0EA}" type="slidenum">
              <a:rPr lang="en-US"/>
              <a:pPr>
                <a:defRPr/>
              </a:pPr>
              <a:t>‹#›</a:t>
            </a:fld>
            <a:endParaRPr lang="en-US" b="0"/>
          </a:p>
        </p:txBody>
      </p:sp>
    </p:spTree>
    <p:extLst>
      <p:ext uri="{BB962C8B-B14F-4D97-AF65-F5344CB8AC3E}">
        <p14:creationId xmlns:p14="http://schemas.microsoft.com/office/powerpoint/2010/main" val="339166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990600" y="1142999"/>
            <a:ext cx="7391400" cy="35845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7DA9919A-7838-A746-B9C9-633A85DF23C8}" type="datetime1">
              <a:rPr lang="en-US" smtClean="0"/>
              <a:t>8/28/14</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smtClean="0"/>
              <a:t>UCB CS162 Fa14 L#</a:t>
            </a:r>
            <a:endParaRPr lang="en-US"/>
          </a:p>
        </p:txBody>
      </p:sp>
      <p:sp>
        <p:nvSpPr>
          <p:cNvPr id="7" name="Slide Number Placeholder 6"/>
          <p:cNvSpPr>
            <a:spLocks noGrp="1"/>
          </p:cNvSpPr>
          <p:nvPr>
            <p:ph type="sldNum" sz="quarter" idx="12"/>
          </p:nvPr>
        </p:nvSpPr>
        <p:spPr/>
        <p:txBody>
          <a:bodyPr/>
          <a:lstStyle>
            <a:lvl1pPr>
              <a:defRPr/>
            </a:lvl1pPr>
          </a:lstStyle>
          <a:p>
            <a:pPr>
              <a:defRPr/>
            </a:pPr>
            <a:fld id="{FE665C81-C980-EF45-BF17-2B49AE30DF4D}" type="slidenum">
              <a:rPr lang="en-US"/>
              <a:pPr>
                <a:defRPr/>
              </a:pPr>
              <a:t>‹#›</a:t>
            </a:fld>
            <a:endParaRPr lang="en-US" b="0"/>
          </a:p>
        </p:txBody>
      </p:sp>
    </p:spTree>
    <p:extLst>
      <p:ext uri="{BB962C8B-B14F-4D97-AF65-F5344CB8AC3E}">
        <p14:creationId xmlns:p14="http://schemas.microsoft.com/office/powerpoint/2010/main" val="18368985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4658" name="Rectangle 2"/>
          <p:cNvSpPr>
            <a:spLocks noGrp="1" noChangeArrowheads="1"/>
          </p:cNvSpPr>
          <p:nvPr>
            <p:ph type="dt" sz="half" idx="2"/>
          </p:nvPr>
        </p:nvSpPr>
        <p:spPr bwMode="auto">
          <a:xfrm>
            <a:off x="0" y="6553200"/>
            <a:ext cx="15240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a:defRPr sz="1200" b="1">
                <a:solidFill>
                  <a:srgbClr val="FF9900"/>
                </a:solidFill>
                <a:latin typeface="Times New Roman" charset="0"/>
              </a:defRPr>
            </a:lvl1pPr>
          </a:lstStyle>
          <a:p>
            <a:pPr>
              <a:defRPr/>
            </a:pPr>
            <a:fld id="{334F7BB1-FEAE-034E-81A5-58E39ECDD26F}" type="datetime1">
              <a:rPr lang="en-US" smtClean="0"/>
              <a:t>8/28/14</a:t>
            </a:fld>
            <a:endParaRPr lang="en-US"/>
          </a:p>
        </p:txBody>
      </p:sp>
      <p:sp>
        <p:nvSpPr>
          <p:cNvPr id="454659" name="Rectangle 3"/>
          <p:cNvSpPr>
            <a:spLocks noGrp="1" noChangeArrowheads="1"/>
          </p:cNvSpPr>
          <p:nvPr>
            <p:ph type="ftr" sz="quarter" idx="3"/>
          </p:nvPr>
        </p:nvSpPr>
        <p:spPr bwMode="auto">
          <a:xfrm>
            <a:off x="3048000" y="6553200"/>
            <a:ext cx="28956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200" b="1">
                <a:solidFill>
                  <a:srgbClr val="114FFB"/>
                </a:solidFill>
                <a:latin typeface="Helvetica" charset="0"/>
              </a:defRPr>
            </a:lvl1pPr>
          </a:lstStyle>
          <a:p>
            <a:pPr>
              <a:defRPr/>
            </a:pPr>
            <a:r>
              <a:rPr lang="en-US" smtClean="0"/>
              <a:t>UCB CS162 Fa14 L#</a:t>
            </a:r>
            <a:endParaRPr lang="en-US" dirty="0"/>
          </a:p>
        </p:txBody>
      </p:sp>
      <p:sp>
        <p:nvSpPr>
          <p:cNvPr id="454660" name="Rectangle 4"/>
          <p:cNvSpPr>
            <a:spLocks noGrp="1" noChangeArrowheads="1"/>
          </p:cNvSpPr>
          <p:nvPr>
            <p:ph type="sldNum" sz="quarter" idx="4"/>
          </p:nvPr>
        </p:nvSpPr>
        <p:spPr bwMode="auto">
          <a:xfrm>
            <a:off x="8610600" y="6553200"/>
            <a:ext cx="5334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b="1">
                <a:solidFill>
                  <a:srgbClr val="FF9900"/>
                </a:solidFill>
                <a:latin typeface="Times New Roman" charset="0"/>
              </a:defRPr>
            </a:lvl1pPr>
          </a:lstStyle>
          <a:p>
            <a:pPr>
              <a:defRPr/>
            </a:pPr>
            <a:fld id="{3D5790EB-F35A-0640-B4F7-A0244B6CFCA6}" type="slidenum">
              <a:rPr lang="en-US" smtClean="0"/>
              <a:pPr>
                <a:defRPr/>
              </a:pPr>
              <a:t>‹#›</a:t>
            </a:fld>
            <a:endParaRPr lang="en-US"/>
          </a:p>
        </p:txBody>
      </p:sp>
      <p:sp>
        <p:nvSpPr>
          <p:cNvPr id="1029" name="Rectangle 5"/>
          <p:cNvSpPr>
            <a:spLocks noGrp="1" noChangeArrowheads="1"/>
          </p:cNvSpPr>
          <p:nvPr>
            <p:ph type="title"/>
          </p:nvPr>
        </p:nvSpPr>
        <p:spPr bwMode="auto">
          <a:xfrm>
            <a:off x="685800" y="228600"/>
            <a:ext cx="76962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ctr" anchorCtr="0" compatLnSpc="1">
            <a:prstTxWarp prst="textNoShape">
              <a:avLst/>
            </a:prstTxWarp>
          </a:bodyPr>
          <a:lstStyle/>
          <a:p>
            <a:pPr lvl="0"/>
            <a:r>
              <a:rPr lang="en-US"/>
              <a:t>Slide Title</a:t>
            </a:r>
          </a:p>
        </p:txBody>
      </p:sp>
      <p:sp>
        <p:nvSpPr>
          <p:cNvPr id="1030" name="Rectangle 6"/>
          <p:cNvSpPr>
            <a:spLocks noGrp="1" noChangeArrowheads="1"/>
          </p:cNvSpPr>
          <p:nvPr>
            <p:ph type="body" idx="1"/>
          </p:nvPr>
        </p:nvSpPr>
        <p:spPr bwMode="auto">
          <a:xfrm>
            <a:off x="685800" y="1066800"/>
            <a:ext cx="7620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1031" name="Line 7"/>
          <p:cNvSpPr>
            <a:spLocks noChangeShapeType="1"/>
          </p:cNvSpPr>
          <p:nvPr/>
        </p:nvSpPr>
        <p:spPr bwMode="auto">
          <a:xfrm>
            <a:off x="693738" y="914400"/>
            <a:ext cx="7651750" cy="0"/>
          </a:xfrm>
          <a:prstGeom prst="line">
            <a:avLst/>
          </a:prstGeom>
          <a:noFill/>
          <a:ln w="47625" cmpd="thinThick">
            <a:solidFill>
              <a:srgbClr val="FBBA0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descr="front"/>
          <p:cNvPicPr>
            <a:picLocks noChangeAspect="1" noChangeArrowheads="1"/>
          </p:cNvPicPr>
          <p:nvPr/>
        </p:nvPicPr>
        <p:blipFill>
          <a:blip r:embed="rId12">
            <a:extLst>
              <a:ext uri="{28A0092B-C50C-407E-A947-70E740481C1C}">
                <a14:useLocalDpi xmlns:a14="http://schemas.microsoft.com/office/drawing/2010/main" val="0"/>
              </a:ext>
            </a:extLst>
          </a:blip>
          <a:srcRect b="22223"/>
          <a:stretch>
            <a:fillRect/>
          </a:stretch>
        </p:blipFill>
        <p:spPr bwMode="auto">
          <a:xfrm>
            <a:off x="8229600" y="0"/>
            <a:ext cx="914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9" r:id="rId1"/>
    <p:sldLayoutId id="2147483990" r:id="rId2"/>
    <p:sldLayoutId id="2147483992" r:id="rId3"/>
    <p:sldLayoutId id="2147483993" r:id="rId4"/>
    <p:sldLayoutId id="2147483994" r:id="rId5"/>
    <p:sldLayoutId id="2147483995" r:id="rId6"/>
    <p:sldLayoutId id="2147483999" r:id="rId7"/>
    <p:sldLayoutId id="2147484000" r:id="rId8"/>
    <p:sldLayoutId id="2147483997" r:id="rId9"/>
    <p:sldLayoutId id="2147483998" r:id="rId10"/>
  </p:sldLayoutIdLst>
  <p:timing>
    <p:tnLst>
      <p:par>
        <p:cTn xmlns:p14="http://schemas.microsoft.com/office/powerpoint/2010/main" id="1" dur="indefinite" restart="never" nodeType="tmRoot"/>
      </p:par>
    </p:tnLst>
  </p:timing>
  <p:hf hdr="0"/>
  <p:txStyles>
    <p:titleStyle>
      <a:lvl1pPr algn="l" rtl="0" eaLnBrk="1" fontAlgn="base" hangingPunct="1">
        <a:lnSpc>
          <a:spcPct val="90000"/>
        </a:lnSpc>
        <a:spcBef>
          <a:spcPct val="0"/>
        </a:spcBef>
        <a:spcAft>
          <a:spcPct val="0"/>
        </a:spcAft>
        <a:defRPr sz="3200" b="1">
          <a:solidFill>
            <a:srgbClr val="0332B7"/>
          </a:solidFill>
          <a:latin typeface="+mj-lt"/>
          <a:ea typeface="ＭＳ Ｐゴシック" charset="-128"/>
          <a:cs typeface="ＭＳ Ｐゴシック" charset="-128"/>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p:titleStyle>
    <p:bodyStyle>
      <a:lvl1pPr marL="285750" indent="-285750" algn="l" rtl="0" eaLnBrk="1" fontAlgn="base" hangingPunct="1">
        <a:lnSpc>
          <a:spcPct val="90000"/>
        </a:lnSpc>
        <a:spcBef>
          <a:spcPct val="30000"/>
        </a:spcBef>
        <a:spcAft>
          <a:spcPct val="0"/>
        </a:spcAft>
        <a:buSzPct val="100000"/>
        <a:buChar char="•"/>
        <a:defRPr sz="2400" b="1">
          <a:solidFill>
            <a:schemeClr val="tx1"/>
          </a:solidFill>
          <a:latin typeface="+mn-lt"/>
          <a:ea typeface="ＭＳ Ｐゴシック" charset="-128"/>
          <a:cs typeface="ＭＳ Ｐゴシック" charset="-128"/>
        </a:defRPr>
      </a:lvl1pPr>
      <a:lvl2pPr marL="6858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charset="-128"/>
        </a:defRPr>
      </a:lvl2pPr>
      <a:lvl3pPr marL="11430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charset="-128"/>
        </a:defRPr>
      </a:lvl3pPr>
      <a:lvl4pPr marL="1543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4pPr>
      <a:lvl5pPr marL="20002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mailto:cs162-xx@cory.eecs.berkeley.ed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hyperlink" Target="http://www.w3.org/Protocols/HTTP/AsImplemented.html" TargetMode="External"/><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1.xml.rels><?xml version="1.0" encoding="UTF-8" standalone="yes"?>
<Relationships xmlns="http://schemas.openxmlformats.org/package/2006/relationships"><Relationship Id="rId11" Type="http://schemas.openxmlformats.org/officeDocument/2006/relationships/image" Target="../media/image53.jpe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45.jpeg"/><Relationship Id="rId3" Type="http://schemas.openxmlformats.org/officeDocument/2006/relationships/image" Target="../media/image46.png"/><Relationship Id="rId4" Type="http://schemas.openxmlformats.org/officeDocument/2006/relationships/image" Target="../media/image47.jpe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8" Type="http://schemas.openxmlformats.org/officeDocument/2006/relationships/image" Target="../media/image50.jpeg"/><Relationship Id="rId9" Type="http://schemas.openxmlformats.org/officeDocument/2006/relationships/image" Target="../media/image51.jpeg"/><Relationship Id="rId10"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61.jpeg"/><Relationship Id="rId5" Type="http://schemas.openxmlformats.org/officeDocument/2006/relationships/image" Target="../media/image62.jpeg"/><Relationship Id="rId6" Type="http://schemas.openxmlformats.org/officeDocument/2006/relationships/image" Target="../media/image63.png"/><Relationship Id="rId7" Type="http://schemas.openxmlformats.org/officeDocument/2006/relationships/oleObject" Target="../embeddings/oleObject1.bin"/><Relationship Id="rId8" Type="http://schemas.openxmlformats.org/officeDocument/2006/relationships/image" Target="../media/image60.wmf"/><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Microsoft_Excel_97_-_2004_Worksheet1.xls"/><Relationship Id="rId5" Type="http://schemas.openxmlformats.org/officeDocument/2006/relationships/image" Target="../media/image6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taltonto.com/2011/our-emergent-digital-future/" TargetMode="External"/><Relationship Id="rId3"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hyperlink" Target="http://www.ospmag.com/issue/article/Time-Is-Not-Always-On-Our-Sid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sc.org/solutions/survey" TargetMode="External"/><Relationship Id="rId3"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nternetworldstats.com/stats.htm" TargetMode="External"/><Relationship Id="rId3"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oleObject" Target="../embeddings/oleObject2.bin"/><Relationship Id="rId16" Type="http://schemas.openxmlformats.org/officeDocument/2006/relationships/image" Target="../media/image75.png"/><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7.xml"/><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63.png"/><Relationship Id="rId9" Type="http://schemas.openxmlformats.org/officeDocument/2006/relationships/image" Target="../media/image80.png"/><Relationship Id="rId10"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jpeg"/><Relationship Id="rId1" Type="http://schemas.microsoft.com/office/2007/relationships/media" Target="../media/media1.MPG"/><Relationship Id="rId2" Type="http://schemas.openxmlformats.org/officeDocument/2006/relationships/video" Target="../media/media1.MPG"/><Relationship Id="rId3" Type="http://schemas.openxmlformats.org/officeDocument/2006/relationships/slideLayout" Target="../slideLayouts/slideLayout2.xml"/><Relationship Id="rId4" Type="http://schemas.openxmlformats.org/officeDocument/2006/relationships/image" Target="../media/image15.png"/><Relationship Id="rId5" Type="http://schemas.openxmlformats.org/officeDocument/2006/relationships/hyperlink" Target="http://www.cs.berkeley.edu/~culler" TargetMode="External"/><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9.xml.rels><?xml version="1.0" encoding="UTF-8" standalone="yes"?>
<Relationships xmlns="http://schemas.openxmlformats.org/package/2006/relationships"><Relationship Id="rId11" Type="http://schemas.openxmlformats.org/officeDocument/2006/relationships/image" Target="../media/image24.jpeg"/><Relationship Id="rId12" Type="http://schemas.openxmlformats.org/officeDocument/2006/relationships/image" Target="../media/image25.png"/><Relationship Id="rId13" Type="http://schemas.openxmlformats.org/officeDocument/2006/relationships/image" Target="../media/image26.jpe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hyperlink" Target="mailto:cs162-ta@inst.eecs.berkeley.edu" TargetMode="External"/><Relationship Id="rId3" Type="http://schemas.openxmlformats.org/officeDocument/2006/relationships/hyperlink" Target="mailto:cs162-tb@inst.eecs.berkeley.edu" TargetMode="External"/><Relationship Id="rId4" Type="http://schemas.openxmlformats.org/officeDocument/2006/relationships/hyperlink" Target="mailto:cs126-tc@inst.eecs.berkeley.edu" TargetMode="External"/><Relationship Id="rId5" Type="http://schemas.openxmlformats.org/officeDocument/2006/relationships/hyperlink" Target="mailto:cs162-td@inst.eecs.berkeley.edu" TargetMode="External"/><Relationship Id="rId6" Type="http://schemas.openxmlformats.org/officeDocument/2006/relationships/hyperlink" Target="mailto:cs162-te@inst.eecs.berkeley.edu" TargetMode="External"/><Relationship Id="rId7" Type="http://schemas.openxmlformats.org/officeDocument/2006/relationships/hyperlink" Target="mailto:cs162-tf@inst.eecs.berkeley.edu" TargetMode="External"/><Relationship Id="rId8" Type="http://schemas.openxmlformats.org/officeDocument/2006/relationships/hyperlink" Target="mailto:cs162-tg@inst.eecs.berkeley.edu" TargetMode="External"/><Relationship Id="rId9" Type="http://schemas.openxmlformats.org/officeDocument/2006/relationships/hyperlink" Target="mailto:cs162-th@inst.eecs.berkeley.edu" TargetMode="External"/><Relationship Id="rId10"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ctrTitle"/>
          </p:nvPr>
        </p:nvSpPr>
        <p:spPr>
          <a:xfrm>
            <a:off x="685800" y="1371600"/>
            <a:ext cx="7772400" cy="1470025"/>
          </a:xfrm>
        </p:spPr>
        <p:txBody>
          <a:bodyPr/>
          <a:lstStyle/>
          <a:p>
            <a:r>
              <a:rPr lang="en-US" dirty="0" smtClean="0">
                <a:latin typeface="Arial" charset="0"/>
                <a:ea typeface="ＭＳ Ｐゴシック" charset="0"/>
                <a:cs typeface="ＭＳ Ｐゴシック" charset="0"/>
              </a:rPr>
              <a:t>Introduction to CS162</a:t>
            </a:r>
            <a:endParaRPr lang="en-US" dirty="0">
              <a:latin typeface="Arial" charset="0"/>
              <a:ea typeface="ＭＳ Ｐゴシック" charset="0"/>
              <a:cs typeface="ＭＳ Ｐゴシック" charset="0"/>
            </a:endParaRPr>
          </a:p>
        </p:txBody>
      </p:sp>
      <p:sp>
        <p:nvSpPr>
          <p:cNvPr id="17412" name="Rectangle 3"/>
          <p:cNvSpPr>
            <a:spLocks noGrp="1" noChangeArrowheads="1"/>
          </p:cNvSpPr>
          <p:nvPr>
            <p:ph type="subTitle" idx="1"/>
          </p:nvPr>
        </p:nvSpPr>
        <p:spPr>
          <a:xfrm>
            <a:off x="304800" y="3276600"/>
            <a:ext cx="8610600" cy="1752600"/>
          </a:xfrm>
        </p:spPr>
        <p:txBody>
          <a:bodyPr/>
          <a:lstStyle/>
          <a:p>
            <a:r>
              <a:rPr lang="en-US" dirty="0">
                <a:latin typeface="Arial" charset="0"/>
                <a:ea typeface="ＭＳ Ｐゴシック" charset="0"/>
                <a:cs typeface="ＭＳ Ｐゴシック" charset="0"/>
              </a:rPr>
              <a:t>David E. Culler</a:t>
            </a:r>
          </a:p>
          <a:p>
            <a:r>
              <a:rPr lang="en-US" dirty="0" smtClean="0">
                <a:latin typeface="Arial" charset="0"/>
                <a:ea typeface="ＭＳ Ｐゴシック" charset="0"/>
                <a:cs typeface="ＭＳ Ｐゴシック" charset="0"/>
              </a:rPr>
              <a:t> </a:t>
            </a:r>
            <a:r>
              <a:rPr lang="en-US" dirty="0">
                <a:latin typeface="Arial" charset="0"/>
                <a:ea typeface="ＭＳ Ｐゴシック" charset="0"/>
                <a:cs typeface="ＭＳ Ｐゴシック" charset="0"/>
              </a:rPr>
              <a:t>CS162 – Operating Systems and Systems </a:t>
            </a:r>
            <a:r>
              <a:rPr lang="en-US" dirty="0" smtClean="0">
                <a:latin typeface="Arial" charset="0"/>
                <a:ea typeface="ＭＳ Ｐゴシック" charset="0"/>
                <a:cs typeface="ＭＳ Ｐゴシック" charset="0"/>
              </a:rPr>
              <a:t>Programming</a:t>
            </a:r>
          </a:p>
          <a:p>
            <a:r>
              <a:rPr lang="hu-HU" b="0" dirty="0">
                <a:latin typeface="Arial" charset="0"/>
                <a:ea typeface="ＭＳ Ｐゴシック" charset="0"/>
                <a:cs typeface="ＭＳ Ｐゴシック" charset="0"/>
              </a:rPr>
              <a:t>http://cs162.eecs.berkeley.edu/</a:t>
            </a:r>
            <a:endParaRPr lang="en-US" b="0" dirty="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Lecture 1</a:t>
            </a:r>
          </a:p>
          <a:p>
            <a:r>
              <a:rPr lang="en-US" b="0" dirty="0" smtClean="0">
                <a:latin typeface="Arial" charset="0"/>
                <a:ea typeface="ＭＳ Ｐゴシック" charset="0"/>
                <a:cs typeface="ＭＳ Ｐゴシック" charset="0"/>
              </a:rPr>
              <a:t>August 29, </a:t>
            </a:r>
            <a:r>
              <a:rPr lang="en-US" b="0" dirty="0">
                <a:latin typeface="Arial" charset="0"/>
                <a:ea typeface="ＭＳ Ｐゴシック" charset="0"/>
                <a:cs typeface="ＭＳ Ｐゴシック" charset="0"/>
              </a:rPr>
              <a:t>2014</a:t>
            </a:r>
          </a:p>
        </p:txBody>
      </p:sp>
      <p:sp>
        <p:nvSpPr>
          <p:cNvPr id="2" name="TextBox 1"/>
          <p:cNvSpPr txBox="1"/>
          <p:nvPr/>
        </p:nvSpPr>
        <p:spPr>
          <a:xfrm>
            <a:off x="6553200" y="5638800"/>
            <a:ext cx="2362200" cy="646331"/>
          </a:xfrm>
          <a:prstGeom prst="rect">
            <a:avLst/>
          </a:prstGeom>
          <a:noFill/>
          <a:ln>
            <a:solidFill>
              <a:srgbClr val="618FFD"/>
            </a:solidFill>
          </a:ln>
        </p:spPr>
        <p:txBody>
          <a:bodyPr wrap="square" rtlCol="0">
            <a:spAutoFit/>
          </a:bodyPr>
          <a:lstStyle/>
          <a:p>
            <a:r>
              <a:rPr lang="en-US" dirty="0" smtClean="0"/>
              <a:t>Read A&amp;D Ch1</a:t>
            </a:r>
          </a:p>
          <a:p>
            <a:r>
              <a:rPr lang="en-US" dirty="0" smtClean="0"/>
              <a:t>HW0 out, due 9/8</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What is an operating system?</a:t>
            </a:r>
            <a:endParaRPr lang="en-US" dirty="0"/>
          </a:p>
        </p:txBody>
      </p:sp>
      <p:sp>
        <p:nvSpPr>
          <p:cNvPr id="9" name="Content Placeholder 8"/>
          <p:cNvSpPr>
            <a:spLocks noGrp="1"/>
          </p:cNvSpPr>
          <p:nvPr>
            <p:ph idx="1"/>
          </p:nvPr>
        </p:nvSpPr>
        <p:spPr>
          <a:xfrm>
            <a:off x="685800" y="1066800"/>
            <a:ext cx="7620000" cy="2514600"/>
          </a:xfrm>
        </p:spPr>
        <p:txBody>
          <a:bodyPr/>
          <a:lstStyle/>
          <a:p>
            <a:r>
              <a:rPr lang="en-US" dirty="0" smtClean="0"/>
              <a:t>Special layer of software that provides application software access to hardware resources</a:t>
            </a:r>
          </a:p>
          <a:p>
            <a:pPr lvl="1"/>
            <a:r>
              <a:rPr lang="en-US" dirty="0" smtClean="0"/>
              <a:t>Convenient abstraction of complex hardware devices</a:t>
            </a:r>
          </a:p>
          <a:p>
            <a:pPr lvl="1"/>
            <a:r>
              <a:rPr lang="en-US" dirty="0" smtClean="0"/>
              <a:t>Protected access to shared resources</a:t>
            </a:r>
          </a:p>
          <a:p>
            <a:pPr lvl="1"/>
            <a:r>
              <a:rPr lang="en-US" dirty="0" smtClean="0"/>
              <a:t>Security and authentication</a:t>
            </a:r>
          </a:p>
          <a:p>
            <a:pPr lvl="1"/>
            <a:r>
              <a:rPr lang="en-US" dirty="0" smtClean="0"/>
              <a:t>Communication amongst logical entities</a:t>
            </a:r>
          </a:p>
          <a:p>
            <a:pPr lvl="1"/>
            <a:endParaRPr lang="en-US" dirty="0" smtClean="0"/>
          </a:p>
          <a:p>
            <a:pPr lvl="1"/>
            <a:endParaRPr lang="en-US" dirty="0"/>
          </a:p>
        </p:txBody>
      </p:sp>
      <p:sp>
        <p:nvSpPr>
          <p:cNvPr id="5" name="Date Placeholder 4"/>
          <p:cNvSpPr>
            <a:spLocks noGrp="1"/>
          </p:cNvSpPr>
          <p:nvPr>
            <p:ph type="dt" sz="half" idx="10"/>
          </p:nvPr>
        </p:nvSpPr>
        <p:spPr/>
        <p:txBody>
          <a:bodyPr/>
          <a:lstStyle/>
          <a:p>
            <a:pPr>
              <a:defRPr/>
            </a:pPr>
            <a:fld id="{D5898533-24AA-A743-B67E-EFB18997EAA3}" type="datetime1">
              <a:rPr lang="en-US" smtClean="0"/>
              <a:t>8/28/14</a:t>
            </a:fld>
            <a:endParaRPr lang="en-US"/>
          </a:p>
        </p:txBody>
      </p:sp>
      <p:sp>
        <p:nvSpPr>
          <p:cNvPr id="6" name="Footer Placeholder 5"/>
          <p:cNvSpPr>
            <a:spLocks noGrp="1"/>
          </p:cNvSpPr>
          <p:nvPr>
            <p:ph type="ftr" sz="quarter" idx="11"/>
          </p:nvPr>
        </p:nvSpPr>
        <p:spPr/>
        <p:txBody>
          <a:bodyPr/>
          <a:lstStyle/>
          <a:p>
            <a:pPr>
              <a:defRPr/>
            </a:pPr>
            <a:r>
              <a:rPr lang="en-US" smtClean="0"/>
              <a:t>UCB CS162 Fa14 L#</a:t>
            </a:r>
            <a:endParaRPr lang="en-US"/>
          </a:p>
        </p:txBody>
      </p:sp>
      <p:sp>
        <p:nvSpPr>
          <p:cNvPr id="7" name="Slide Number Placeholder 6"/>
          <p:cNvSpPr>
            <a:spLocks noGrp="1"/>
          </p:cNvSpPr>
          <p:nvPr>
            <p:ph type="sldNum" sz="quarter" idx="12"/>
          </p:nvPr>
        </p:nvSpPr>
        <p:spPr/>
        <p:txBody>
          <a:bodyPr/>
          <a:lstStyle/>
          <a:p>
            <a:pPr>
              <a:defRPr/>
            </a:pPr>
            <a:fld id="{D4713FF5-B387-3C46-9528-A4DAEFDDAA2C}" type="slidenum">
              <a:rPr lang="en-US" smtClean="0"/>
              <a:pPr>
                <a:defRPr/>
              </a:pPr>
              <a:t>10</a:t>
            </a:fld>
            <a:endParaRPr lang="en-US" b="0"/>
          </a:p>
        </p:txBody>
      </p:sp>
      <p:sp>
        <p:nvSpPr>
          <p:cNvPr id="10" name="Rectangle 9"/>
          <p:cNvSpPr/>
          <p:nvPr/>
        </p:nvSpPr>
        <p:spPr bwMode="auto">
          <a:xfrm>
            <a:off x="3048000" y="5029200"/>
            <a:ext cx="2362200" cy="914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Hardware</a:t>
            </a:r>
            <a:endParaRPr kumimoji="0" lang="en-US" sz="1800" b="0" i="0" u="none" strike="noStrike" cap="none" normalizeH="0" baseline="0" dirty="0">
              <a:ln>
                <a:noFill/>
              </a:ln>
              <a:solidFill>
                <a:schemeClr val="tx1"/>
              </a:solidFill>
              <a:effectLst/>
              <a:latin typeface="Arial" charset="0"/>
            </a:endParaRPr>
          </a:p>
        </p:txBody>
      </p:sp>
      <p:sp>
        <p:nvSpPr>
          <p:cNvPr id="11" name="Rounded Rectangle 10"/>
          <p:cNvSpPr/>
          <p:nvPr/>
        </p:nvSpPr>
        <p:spPr bwMode="auto">
          <a:xfrm>
            <a:off x="3048000" y="4038600"/>
            <a:ext cx="914400" cy="685800"/>
          </a:xfrm>
          <a:prstGeom prst="roundRect">
            <a:avLst/>
          </a:prstGeom>
          <a:solidFill>
            <a:srgbClr val="00AE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2" name="Rounded Rectangle 11"/>
          <p:cNvSpPr/>
          <p:nvPr/>
        </p:nvSpPr>
        <p:spPr bwMode="auto">
          <a:xfrm>
            <a:off x="3505200" y="3886200"/>
            <a:ext cx="914400" cy="685800"/>
          </a:xfrm>
          <a:prstGeom prst="round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3" name="Rounded Rectangle 12"/>
          <p:cNvSpPr/>
          <p:nvPr/>
        </p:nvSpPr>
        <p:spPr bwMode="auto">
          <a:xfrm>
            <a:off x="3886200" y="3733800"/>
            <a:ext cx="914400" cy="685800"/>
          </a:xfrm>
          <a:prstGeom prst="roundRect">
            <a:avLst/>
          </a:prstGeom>
          <a:solidFill>
            <a:srgbClr val="FF66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5" name="Rectangle 14"/>
          <p:cNvSpPr/>
          <p:nvPr/>
        </p:nvSpPr>
        <p:spPr bwMode="auto">
          <a:xfrm>
            <a:off x="3657600" y="4800600"/>
            <a:ext cx="2057400" cy="1524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p:cNvSpPr/>
          <p:nvPr/>
        </p:nvSpPr>
        <p:spPr bwMode="auto">
          <a:xfrm>
            <a:off x="4953000" y="4343400"/>
            <a:ext cx="762000" cy="4572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OS</a:t>
            </a:r>
            <a:endParaRPr kumimoji="0" lang="en-US" sz="1800" b="0" i="0" u="none" strike="noStrike" cap="none" normalizeH="0" baseline="0" dirty="0">
              <a:ln>
                <a:noFill/>
              </a:ln>
              <a:solidFill>
                <a:schemeClr val="tx1"/>
              </a:solidFill>
              <a:effectLst/>
              <a:latin typeface="Arial" charset="0"/>
            </a:endParaRPr>
          </a:p>
        </p:txBody>
      </p:sp>
      <p:cxnSp>
        <p:nvCxnSpPr>
          <p:cNvPr id="18" name="Straight Arrow Connector 17"/>
          <p:cNvCxnSpPr>
            <a:stCxn id="10" idx="3"/>
          </p:cNvCxnSpPr>
          <p:nvPr/>
        </p:nvCxnSpPr>
        <p:spPr bwMode="auto">
          <a:xfrm>
            <a:off x="5410200" y="5486400"/>
            <a:ext cx="1524000" cy="0"/>
          </a:xfrm>
          <a:prstGeom prst="straightConnector1">
            <a:avLst/>
          </a:prstGeom>
          <a:solidFill>
            <a:schemeClr val="accent1"/>
          </a:solidFill>
          <a:ln w="12700"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14349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 …</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11</a:t>
            </a:fld>
            <a:endParaRPr lang="en-US" b="0"/>
          </a:p>
        </p:txBody>
      </p:sp>
      <p:pic>
        <p:nvPicPr>
          <p:cNvPr id="7" name="Picture 6"/>
          <p:cNvPicPr>
            <a:picLocks noChangeAspect="1"/>
          </p:cNvPicPr>
          <p:nvPr/>
        </p:nvPicPr>
        <p:blipFill>
          <a:blip r:embed="rId2"/>
          <a:stretch>
            <a:fillRect/>
          </a:stretch>
        </p:blipFill>
        <p:spPr>
          <a:xfrm>
            <a:off x="533400" y="1219200"/>
            <a:ext cx="3886200" cy="2921955"/>
          </a:xfrm>
          <a:prstGeom prst="rect">
            <a:avLst/>
          </a:prstGeom>
        </p:spPr>
      </p:pic>
      <p:sp>
        <p:nvSpPr>
          <p:cNvPr id="8" name="TextBox 7"/>
          <p:cNvSpPr txBox="1"/>
          <p:nvPr/>
        </p:nvSpPr>
        <p:spPr>
          <a:xfrm>
            <a:off x="533400" y="4267200"/>
            <a:ext cx="2429985" cy="369332"/>
          </a:xfrm>
          <a:prstGeom prst="rect">
            <a:avLst/>
          </a:prstGeom>
          <a:noFill/>
        </p:spPr>
        <p:txBody>
          <a:bodyPr wrap="none" rtlCol="0">
            <a:spAutoFit/>
          </a:bodyPr>
          <a:lstStyle/>
          <a:p>
            <a:r>
              <a:rPr lang="en-US" dirty="0" smtClean="0"/>
              <a:t>Switchboard Operator</a:t>
            </a:r>
            <a:endParaRPr lang="en-US" dirty="0"/>
          </a:p>
        </p:txBody>
      </p:sp>
      <p:pic>
        <p:nvPicPr>
          <p:cNvPr id="9" name="Picture 8"/>
          <p:cNvPicPr>
            <a:picLocks noChangeAspect="1"/>
          </p:cNvPicPr>
          <p:nvPr/>
        </p:nvPicPr>
        <p:blipFill>
          <a:blip r:embed="rId3"/>
          <a:stretch>
            <a:fillRect/>
          </a:stretch>
        </p:blipFill>
        <p:spPr>
          <a:xfrm>
            <a:off x="3505200" y="2895600"/>
            <a:ext cx="4089400" cy="3067050"/>
          </a:xfrm>
          <a:prstGeom prst="rect">
            <a:avLst/>
          </a:prstGeom>
        </p:spPr>
      </p:pic>
      <p:sp>
        <p:nvSpPr>
          <p:cNvPr id="10" name="TextBox 9"/>
          <p:cNvSpPr txBox="1"/>
          <p:nvPr/>
        </p:nvSpPr>
        <p:spPr>
          <a:xfrm>
            <a:off x="3505200" y="6019800"/>
            <a:ext cx="2288645" cy="369332"/>
          </a:xfrm>
          <a:prstGeom prst="rect">
            <a:avLst/>
          </a:prstGeom>
          <a:noFill/>
        </p:spPr>
        <p:txBody>
          <a:bodyPr wrap="none" rtlCol="0">
            <a:spAutoFit/>
          </a:bodyPr>
          <a:lstStyle/>
          <a:p>
            <a:r>
              <a:rPr lang="en-US" dirty="0" smtClean="0"/>
              <a:t>Computer Operators</a:t>
            </a:r>
            <a:endParaRPr lang="en-US" dirty="0"/>
          </a:p>
        </p:txBody>
      </p:sp>
      <p:pic>
        <p:nvPicPr>
          <p:cNvPr id="11" name="Picture 10"/>
          <p:cNvPicPr>
            <a:picLocks noChangeAspect="1"/>
          </p:cNvPicPr>
          <p:nvPr/>
        </p:nvPicPr>
        <p:blipFill>
          <a:blip r:embed="rId4"/>
          <a:stretch>
            <a:fillRect/>
          </a:stretch>
        </p:blipFill>
        <p:spPr>
          <a:xfrm>
            <a:off x="6400800" y="1219200"/>
            <a:ext cx="2527819" cy="2336800"/>
          </a:xfrm>
          <a:prstGeom prst="rect">
            <a:avLst/>
          </a:prstGeom>
        </p:spPr>
      </p:pic>
    </p:spTree>
    <p:extLst>
      <p:ext uri="{BB962C8B-B14F-4D97-AF65-F5344CB8AC3E}">
        <p14:creationId xmlns:p14="http://schemas.microsoft.com/office/powerpoint/2010/main" val="13391169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 something a system?</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12</a:t>
            </a:fld>
            <a:endParaRPr lang="en-US" b="0"/>
          </a:p>
        </p:txBody>
      </p:sp>
    </p:spTree>
    <p:extLst>
      <p:ext uri="{BB962C8B-B14F-4D97-AF65-F5344CB8AC3E}">
        <p14:creationId xmlns:p14="http://schemas.microsoft.com/office/powerpoint/2010/main" val="403849731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362200"/>
            <a:ext cx="6705600" cy="4343400"/>
          </a:xfrm>
          <a:prstGeom prst="rect">
            <a:avLst/>
          </a:prstGeom>
          <a:pattFill prst="horzBrick">
            <a:fgClr>
              <a:schemeClr val="bg2"/>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733800"/>
            <a:ext cx="2171700" cy="2171700"/>
          </a:xfrm>
          <a:prstGeom prst="rect">
            <a:avLst/>
          </a:prstGeom>
        </p:spPr>
      </p:pic>
      <p:sp>
        <p:nvSpPr>
          <p:cNvPr id="2" name="Title 1"/>
          <p:cNvSpPr>
            <a:spLocks noGrp="1"/>
          </p:cNvSpPr>
          <p:nvPr>
            <p:ph type="title"/>
          </p:nvPr>
        </p:nvSpPr>
        <p:spPr>
          <a:xfrm>
            <a:off x="533400" y="228600"/>
            <a:ext cx="8001000" cy="736600"/>
          </a:xfrm>
        </p:spPr>
        <p:txBody>
          <a:bodyPr/>
          <a:lstStyle/>
          <a:p>
            <a:r>
              <a:rPr lang="en-US" dirty="0" smtClean="0"/>
              <a:t>OS Basics: “Virtual Machine” Boundary</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13</a:t>
            </a:fld>
            <a:endParaRPr lang="en-US" b="0"/>
          </a:p>
        </p:txBody>
      </p:sp>
      <p:sp>
        <p:nvSpPr>
          <p:cNvPr id="39" name="Can 38"/>
          <p:cNvSpPr/>
          <p:nvPr/>
        </p:nvSpPr>
        <p:spPr bwMode="auto">
          <a:xfrm>
            <a:off x="2362200" y="45720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3" name="Picture 42"/>
          <p:cNvPicPr>
            <a:picLocks noChangeAspect="1"/>
          </p:cNvPicPr>
          <p:nvPr/>
        </p:nvPicPr>
        <p:blipFill>
          <a:blip r:embed="rId3"/>
          <a:stretch>
            <a:fillRect/>
          </a:stretch>
        </p:blipFill>
        <p:spPr>
          <a:xfrm>
            <a:off x="6477000" y="5334000"/>
            <a:ext cx="1237948" cy="876300"/>
          </a:xfrm>
          <a:prstGeom prst="rect">
            <a:avLst/>
          </a:prstGeom>
        </p:spPr>
      </p:pic>
      <p:pic>
        <p:nvPicPr>
          <p:cNvPr id="44" name="Picture 43"/>
          <p:cNvPicPr>
            <a:picLocks noChangeAspect="1"/>
          </p:cNvPicPr>
          <p:nvPr/>
        </p:nvPicPr>
        <p:blipFill>
          <a:blip r:embed="rId4"/>
          <a:stretch>
            <a:fillRect/>
          </a:stretch>
        </p:blipFill>
        <p:spPr>
          <a:xfrm>
            <a:off x="5029200" y="6172200"/>
            <a:ext cx="723900" cy="455315"/>
          </a:xfrm>
          <a:prstGeom prst="rect">
            <a:avLst/>
          </a:prstGeom>
        </p:spPr>
      </p:pic>
      <p:sp>
        <p:nvSpPr>
          <p:cNvPr id="45" name="Punched Tape 44"/>
          <p:cNvSpPr/>
          <p:nvPr/>
        </p:nvSpPr>
        <p:spPr bwMode="auto">
          <a:xfrm rot="5400000">
            <a:off x="2400300" y="12573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15" name="Group 14"/>
          <p:cNvGrpSpPr/>
          <p:nvPr/>
        </p:nvGrpSpPr>
        <p:grpSpPr>
          <a:xfrm>
            <a:off x="3048000" y="1905000"/>
            <a:ext cx="4572000" cy="457200"/>
            <a:chOff x="3048000" y="1905000"/>
            <a:chExt cx="4572000" cy="457200"/>
          </a:xfrm>
        </p:grpSpPr>
        <p:sp>
          <p:nvSpPr>
            <p:cNvPr id="3" name="Rectangle 2"/>
            <p:cNvSpPr/>
            <p:nvPr/>
          </p:nvSpPr>
          <p:spPr bwMode="auto">
            <a:xfrm>
              <a:off x="3048000" y="22098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905000"/>
              <a:ext cx="2964461" cy="369332"/>
            </a:xfrm>
            <a:prstGeom prst="rect">
              <a:avLst/>
            </a:prstGeom>
            <a:noFill/>
          </p:spPr>
          <p:txBody>
            <a:bodyPr wrap="none" rtlCol="0">
              <a:spAutoFit/>
            </a:bodyPr>
            <a:lstStyle/>
            <a:p>
              <a:r>
                <a:rPr lang="en-US" dirty="0" smtClean="0"/>
                <a:t>OS Hardware Virtualization</a:t>
              </a:r>
              <a:endParaRPr lang="en-US" dirty="0"/>
            </a:p>
          </p:txBody>
        </p:sp>
      </p:grpSp>
      <p:sp>
        <p:nvSpPr>
          <p:cNvPr id="11" name="Rectangle 10"/>
          <p:cNvSpPr/>
          <p:nvPr/>
        </p:nvSpPr>
        <p:spPr>
          <a:xfrm>
            <a:off x="1524000" y="23622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981200"/>
            <a:ext cx="1095597" cy="369332"/>
          </a:xfrm>
          <a:prstGeom prst="rect">
            <a:avLst/>
          </a:prstGeom>
        </p:spPr>
        <p:txBody>
          <a:bodyPr wrap="none">
            <a:spAutoFit/>
          </a:bodyPr>
          <a:lstStyle/>
          <a:p>
            <a:r>
              <a:rPr lang="en-US" dirty="0" smtClean="0"/>
              <a:t>Software</a:t>
            </a:r>
            <a:endParaRPr lang="en-US" dirty="0"/>
          </a:p>
        </p:txBody>
      </p:sp>
      <p:grpSp>
        <p:nvGrpSpPr>
          <p:cNvPr id="14" name="Group 13"/>
          <p:cNvGrpSpPr/>
          <p:nvPr/>
        </p:nvGrpSpPr>
        <p:grpSpPr>
          <a:xfrm>
            <a:off x="2209800" y="2438400"/>
            <a:ext cx="4267200" cy="1676400"/>
            <a:chOff x="2209800" y="2438400"/>
            <a:chExt cx="4267200" cy="1676400"/>
          </a:xfrm>
        </p:grpSpPr>
        <p:cxnSp>
          <p:nvCxnSpPr>
            <p:cNvPr id="10" name="Straight Arrow Connector 9"/>
            <p:cNvCxnSpPr>
              <a:stCxn id="7" idx="3"/>
            </p:cNvCxnSpPr>
            <p:nvPr/>
          </p:nvCxnSpPr>
          <p:spPr bwMode="auto">
            <a:xfrm flipV="1">
              <a:off x="3810000" y="36083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sp>
          <p:nvSpPr>
            <p:cNvPr id="7" name="Rounded Rectangle 6"/>
            <p:cNvSpPr/>
            <p:nvPr/>
          </p:nvSpPr>
          <p:spPr bwMode="auto">
            <a:xfrm>
              <a:off x="2209800" y="32004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8" name="Rectangle 7"/>
            <p:cNvSpPr/>
            <p:nvPr/>
          </p:nvSpPr>
          <p:spPr bwMode="auto">
            <a:xfrm>
              <a:off x="4724400" y="24384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grpSp>
      <p:sp>
        <p:nvSpPr>
          <p:cNvPr id="12" name="TextBox 11"/>
          <p:cNvSpPr txBox="1"/>
          <p:nvPr/>
        </p:nvSpPr>
        <p:spPr>
          <a:xfrm>
            <a:off x="4800600" y="43434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5410200" y="54864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3246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6002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3716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6002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3622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3716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6002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sp>
        <p:nvSpPr>
          <p:cNvPr id="61" name="TextBox 60"/>
          <p:cNvSpPr txBox="1"/>
          <p:nvPr/>
        </p:nvSpPr>
        <p:spPr>
          <a:xfrm>
            <a:off x="3810000" y="11430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spTree>
    <p:extLst>
      <p:ext uri="{BB962C8B-B14F-4D97-AF65-F5344CB8AC3E}">
        <p14:creationId xmlns:p14="http://schemas.microsoft.com/office/powerpoint/2010/main" val="168904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par>
                                <p:cTn id="12" presetID="9"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par>
                                <p:cTn id="21" presetID="9"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2" grpId="0"/>
      <p:bldP spid="42" grpId="0"/>
      <p:bldP spid="47" grpId="0"/>
      <p:bldP spid="13" grpId="0" animBg="1"/>
      <p:bldP spid="56" grpId="0" animBg="1"/>
      <p:bldP spid="57" grpId="0" animBg="1"/>
      <p:bldP spid="58" grpId="0" animBg="1"/>
      <p:bldP spid="59" grpId="0" animBg="1"/>
      <p:bldP spid="60" grpId="0" animBg="1"/>
      <p:bldP spid="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3622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733800"/>
            <a:ext cx="2171700" cy="2171700"/>
          </a:xfrm>
          <a:prstGeom prst="rect">
            <a:avLst/>
          </a:prstGeom>
        </p:spPr>
      </p:pic>
      <p:sp>
        <p:nvSpPr>
          <p:cNvPr id="2" name="Title 1"/>
          <p:cNvSpPr>
            <a:spLocks noGrp="1"/>
          </p:cNvSpPr>
          <p:nvPr>
            <p:ph type="title"/>
          </p:nvPr>
        </p:nvSpPr>
        <p:spPr>
          <a:xfrm>
            <a:off x="533400" y="228600"/>
            <a:ext cx="8001000" cy="736600"/>
          </a:xfrm>
        </p:spPr>
        <p:txBody>
          <a:bodyPr/>
          <a:lstStyle/>
          <a:p>
            <a:r>
              <a:rPr lang="en-US" dirty="0" smtClean="0"/>
              <a:t>OS Basics: Program =&gt; Process</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14</a:t>
            </a:fld>
            <a:endParaRPr lang="en-US" b="0"/>
          </a:p>
        </p:txBody>
      </p:sp>
      <p:cxnSp>
        <p:nvCxnSpPr>
          <p:cNvPr id="10" name="Straight Arrow Connector 9"/>
          <p:cNvCxnSpPr>
            <a:stCxn id="7" idx="3"/>
          </p:cNvCxnSpPr>
          <p:nvPr/>
        </p:nvCxnSpPr>
        <p:spPr bwMode="auto">
          <a:xfrm flipV="1">
            <a:off x="3810000" y="36083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cxnSp>
        <p:nvCxnSpPr>
          <p:cNvPr id="20" name="Straight Arrow Connector 19"/>
          <p:cNvCxnSpPr/>
          <p:nvPr/>
        </p:nvCxnSpPr>
        <p:spPr bwMode="auto">
          <a:xfrm>
            <a:off x="4191000" y="3581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9" name="Can 38"/>
          <p:cNvSpPr/>
          <p:nvPr/>
        </p:nvSpPr>
        <p:spPr bwMode="auto">
          <a:xfrm>
            <a:off x="2362200" y="45720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257800"/>
            <a:ext cx="1473200" cy="1001993"/>
          </a:xfrm>
          <a:prstGeom prst="rect">
            <a:avLst/>
          </a:prstGeom>
        </p:spPr>
      </p:pic>
      <p:pic>
        <p:nvPicPr>
          <p:cNvPr id="43" name="Picture 42"/>
          <p:cNvPicPr>
            <a:picLocks noChangeAspect="1"/>
          </p:cNvPicPr>
          <p:nvPr/>
        </p:nvPicPr>
        <p:blipFill>
          <a:blip r:embed="rId4"/>
          <a:stretch>
            <a:fillRect/>
          </a:stretch>
        </p:blipFill>
        <p:spPr>
          <a:xfrm>
            <a:off x="6477000" y="5334000"/>
            <a:ext cx="1237948" cy="876300"/>
          </a:xfrm>
          <a:prstGeom prst="rect">
            <a:avLst/>
          </a:prstGeom>
        </p:spPr>
      </p:pic>
      <p:pic>
        <p:nvPicPr>
          <p:cNvPr id="44" name="Picture 43"/>
          <p:cNvPicPr>
            <a:picLocks noChangeAspect="1"/>
          </p:cNvPicPr>
          <p:nvPr/>
        </p:nvPicPr>
        <p:blipFill>
          <a:blip r:embed="rId5"/>
          <a:stretch>
            <a:fillRect/>
          </a:stretch>
        </p:blipFill>
        <p:spPr>
          <a:xfrm>
            <a:off x="5029200" y="6172200"/>
            <a:ext cx="723900" cy="455315"/>
          </a:xfrm>
          <a:prstGeom prst="rect">
            <a:avLst/>
          </a:prstGeom>
        </p:spPr>
      </p:pic>
      <p:sp>
        <p:nvSpPr>
          <p:cNvPr id="45" name="Punched Tape 44"/>
          <p:cNvSpPr/>
          <p:nvPr/>
        </p:nvSpPr>
        <p:spPr bwMode="auto">
          <a:xfrm rot="5400000">
            <a:off x="2400300" y="12573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32004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22098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9050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3622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9812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4384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6482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61722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3246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6002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3716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6002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3622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3716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6002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6576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8956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7338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cxnSp>
        <p:nvCxnSpPr>
          <p:cNvPr id="55" name="Curved Connector 54"/>
          <p:cNvCxnSpPr>
            <a:stCxn id="53" idx="0"/>
          </p:cNvCxnSpPr>
          <p:nvPr/>
        </p:nvCxnSpPr>
        <p:spPr bwMode="auto">
          <a:xfrm rot="5400000" flipH="1" flipV="1">
            <a:off x="3905250" y="26098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11430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cxnSp>
        <p:nvCxnSpPr>
          <p:cNvPr id="15" name="Straight Arrow Connector 14"/>
          <p:cNvCxnSpPr/>
          <p:nvPr/>
        </p:nvCxnSpPr>
        <p:spPr bwMode="auto">
          <a:xfrm>
            <a:off x="3352800" y="1905000"/>
            <a:ext cx="1524000" cy="1066800"/>
          </a:xfrm>
          <a:prstGeom prst="straightConnector1">
            <a:avLst/>
          </a:prstGeom>
          <a:solidFill>
            <a:schemeClr val="accent1"/>
          </a:solidFill>
          <a:ln w="12700" cap="flat" cmpd="sng" algn="ctr">
            <a:solidFill>
              <a:schemeClr val="tx1"/>
            </a:solidFill>
            <a:prstDash val="dashDot"/>
            <a:round/>
            <a:headEnd type="none" w="sm" len="sm"/>
            <a:tailEnd type="arrow"/>
          </a:ln>
          <a:effectLst/>
        </p:spPr>
      </p:cxnSp>
    </p:spTree>
    <p:extLst>
      <p:ext uri="{BB962C8B-B14F-4D97-AF65-F5344CB8AC3E}">
        <p14:creationId xmlns:p14="http://schemas.microsoft.com/office/powerpoint/2010/main" val="168904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3622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733800"/>
            <a:ext cx="2171700" cy="2171700"/>
          </a:xfrm>
          <a:prstGeom prst="rect">
            <a:avLst/>
          </a:prstGeom>
        </p:spPr>
      </p:pic>
      <p:sp>
        <p:nvSpPr>
          <p:cNvPr id="2" name="Title 1"/>
          <p:cNvSpPr>
            <a:spLocks noGrp="1"/>
          </p:cNvSpPr>
          <p:nvPr>
            <p:ph type="title"/>
          </p:nvPr>
        </p:nvSpPr>
        <p:spPr>
          <a:xfrm>
            <a:off x="533400" y="228600"/>
            <a:ext cx="8001000" cy="736600"/>
          </a:xfrm>
        </p:spPr>
        <p:txBody>
          <a:bodyPr/>
          <a:lstStyle/>
          <a:p>
            <a:r>
              <a:rPr lang="en-US" dirty="0" smtClean="0"/>
              <a:t>OS Basics: Context Switch</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15</a:t>
            </a:fld>
            <a:endParaRPr lang="en-US" b="0"/>
          </a:p>
        </p:txBody>
      </p:sp>
      <p:cxnSp>
        <p:nvCxnSpPr>
          <p:cNvPr id="10" name="Straight Arrow Connector 9"/>
          <p:cNvCxnSpPr>
            <a:stCxn id="7" idx="3"/>
          </p:cNvCxnSpPr>
          <p:nvPr/>
        </p:nvCxnSpPr>
        <p:spPr bwMode="auto">
          <a:xfrm flipV="1">
            <a:off x="3810000" y="36083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cxnSp>
        <p:nvCxnSpPr>
          <p:cNvPr id="20" name="Straight Arrow Connector 19"/>
          <p:cNvCxnSpPr/>
          <p:nvPr/>
        </p:nvCxnSpPr>
        <p:spPr bwMode="auto">
          <a:xfrm>
            <a:off x="4191000" y="3581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9" name="Can 38"/>
          <p:cNvSpPr/>
          <p:nvPr/>
        </p:nvSpPr>
        <p:spPr bwMode="auto">
          <a:xfrm>
            <a:off x="2362200" y="45720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257800"/>
            <a:ext cx="1473200" cy="1001993"/>
          </a:xfrm>
          <a:prstGeom prst="rect">
            <a:avLst/>
          </a:prstGeom>
        </p:spPr>
      </p:pic>
      <p:pic>
        <p:nvPicPr>
          <p:cNvPr id="43" name="Picture 42"/>
          <p:cNvPicPr>
            <a:picLocks noChangeAspect="1"/>
          </p:cNvPicPr>
          <p:nvPr/>
        </p:nvPicPr>
        <p:blipFill>
          <a:blip r:embed="rId4"/>
          <a:stretch>
            <a:fillRect/>
          </a:stretch>
        </p:blipFill>
        <p:spPr>
          <a:xfrm>
            <a:off x="6477000" y="5334000"/>
            <a:ext cx="1237948" cy="876300"/>
          </a:xfrm>
          <a:prstGeom prst="rect">
            <a:avLst/>
          </a:prstGeom>
        </p:spPr>
      </p:pic>
      <p:pic>
        <p:nvPicPr>
          <p:cNvPr id="44" name="Picture 43"/>
          <p:cNvPicPr>
            <a:picLocks noChangeAspect="1"/>
          </p:cNvPicPr>
          <p:nvPr/>
        </p:nvPicPr>
        <p:blipFill>
          <a:blip r:embed="rId5"/>
          <a:stretch>
            <a:fillRect/>
          </a:stretch>
        </p:blipFill>
        <p:spPr>
          <a:xfrm>
            <a:off x="5029200" y="6172200"/>
            <a:ext cx="723900" cy="455315"/>
          </a:xfrm>
          <a:prstGeom prst="rect">
            <a:avLst/>
          </a:prstGeom>
        </p:spPr>
      </p:pic>
      <p:sp>
        <p:nvSpPr>
          <p:cNvPr id="45" name="Punched Tape 44"/>
          <p:cNvSpPr/>
          <p:nvPr/>
        </p:nvSpPr>
        <p:spPr bwMode="auto">
          <a:xfrm rot="5400000">
            <a:off x="2400300" y="12573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32004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22098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9050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3622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9812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4384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6482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61722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3246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6002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3716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6002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3622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3716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6002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6576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8956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7338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cxnSp>
        <p:nvCxnSpPr>
          <p:cNvPr id="55" name="Curved Connector 54"/>
          <p:cNvCxnSpPr/>
          <p:nvPr/>
        </p:nvCxnSpPr>
        <p:spPr bwMode="auto">
          <a:xfrm rot="5400000" flipH="1" flipV="1">
            <a:off x="3867150" y="26860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11430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48" name="Group 47"/>
          <p:cNvGrpSpPr/>
          <p:nvPr/>
        </p:nvGrpSpPr>
        <p:grpSpPr>
          <a:xfrm>
            <a:off x="3124200" y="3657600"/>
            <a:ext cx="533400" cy="304800"/>
            <a:chOff x="3124200" y="3657600"/>
            <a:chExt cx="533400" cy="304800"/>
          </a:xfrm>
          <a:solidFill>
            <a:schemeClr val="bg2"/>
          </a:solidFill>
        </p:grpSpPr>
        <p:sp>
          <p:nvSpPr>
            <p:cNvPr id="54" name="Rectangle 53"/>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2" name="Rectangle 61"/>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cxnSp>
        <p:nvCxnSpPr>
          <p:cNvPr id="63" name="Curved Connector 62"/>
          <p:cNvCxnSpPr/>
          <p:nvPr/>
        </p:nvCxnSpPr>
        <p:spPr bwMode="auto">
          <a:xfrm flipV="1">
            <a:off x="2743200" y="3048000"/>
            <a:ext cx="2209800" cy="838200"/>
          </a:xfrm>
          <a:prstGeom prst="curvedConnector3">
            <a:avLst>
              <a:gd name="adj1" fmla="val 22073"/>
            </a:avLst>
          </a:prstGeom>
          <a:solidFill>
            <a:schemeClr val="accent1"/>
          </a:solidFill>
          <a:ln w="12700" cap="flat" cmpd="sng" algn="ctr">
            <a:solidFill>
              <a:schemeClr val="tx1"/>
            </a:solidFill>
            <a:prstDash val="solid"/>
            <a:round/>
            <a:headEnd type="none" w="sm" len="sm"/>
            <a:tailEnd type="arrow"/>
          </a:ln>
          <a:effectLst/>
        </p:spPr>
      </p:cxnSp>
      <p:cxnSp>
        <p:nvCxnSpPr>
          <p:cNvPr id="65" name="Curved Connector 64"/>
          <p:cNvCxnSpPr/>
          <p:nvPr/>
        </p:nvCxnSpPr>
        <p:spPr bwMode="auto">
          <a:xfrm>
            <a:off x="3429000" y="3810000"/>
            <a:ext cx="1600200" cy="152400"/>
          </a:xfrm>
          <a:prstGeom prst="curvedConnector3">
            <a:avLst>
              <a:gd name="adj1" fmla="val 50000"/>
            </a:avLst>
          </a:prstGeom>
          <a:solidFill>
            <a:schemeClr val="accent1"/>
          </a:solidFill>
          <a:ln w="12700" cap="flat" cmpd="sng" algn="ctr">
            <a:solidFill>
              <a:schemeClr val="tx1"/>
            </a:solidFill>
            <a:prstDash val="solid"/>
            <a:round/>
            <a:headEnd type="none" w="sm" len="sm"/>
            <a:tailEnd type="arrow"/>
          </a:ln>
          <a:effectLst/>
        </p:spPr>
      </p:cxnSp>
      <p:sp>
        <p:nvSpPr>
          <p:cNvPr id="19" name="Striped Right Arrow 18"/>
          <p:cNvSpPr/>
          <p:nvPr/>
        </p:nvSpPr>
        <p:spPr bwMode="auto">
          <a:xfrm rot="14973063">
            <a:off x="3435806" y="4195448"/>
            <a:ext cx="762000" cy="381000"/>
          </a:xfrm>
          <a:prstGeom prst="stripedRightArrow">
            <a:avLst>
              <a:gd name="adj1" fmla="val 54026"/>
              <a:gd name="adj2" fmla="val 50000"/>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35885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p:stCondLst>
                              <p:cond delay="0"/>
                            </p:stCondLst>
                            <p:childTnLst>
                              <p:par>
                                <p:cTn id="13" presetID="0" presetClass="path" presetSubtype="0" accel="50000" decel="50000" fill="hold" nodeType="afterEffect">
                                  <p:stCondLst>
                                    <p:cond delay="0"/>
                                  </p:stCondLst>
                                  <p:childTnLst>
                                    <p:animMotion origin="layout" path="M -2.5356E-7 3.01551E-6 L -0.07503 3.01551E-6 " pathEditMode="relative" rAng="0" ptsTypes="AA">
                                      <p:cBhvr>
                                        <p:cTn id="14" dur="2000" fill="hold"/>
                                        <p:tgtEl>
                                          <p:spTgt spid="48"/>
                                        </p:tgtEl>
                                        <p:attrNameLst>
                                          <p:attrName>ppt_x</p:attrName>
                                          <p:attrName>ppt_y</p:attrName>
                                        </p:attrNameLst>
                                      </p:cBhvr>
                                      <p:rCtr x="-3751" y="0"/>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0"/>
                                  </p:stCondLst>
                                  <p:childTnLst>
                                    <p:set>
                                      <p:cBhvr>
                                        <p:cTn id="20" dur="1" fill="hold">
                                          <p:stCondLst>
                                            <p:cond delay="0"/>
                                          </p:stCondLst>
                                        </p:cTn>
                                        <p:tgtEl>
                                          <p:spTgt spid="55"/>
                                        </p:tgtEl>
                                        <p:attrNameLst>
                                          <p:attrName>style.visibility</p:attrName>
                                        </p:attrNameLst>
                                      </p:cBhvr>
                                      <p:to>
                                        <p:strVal val="hidden"/>
                                      </p:to>
                                    </p:se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65"/>
                                        </p:tgtEl>
                                        <p:attrNameLst>
                                          <p:attrName>style.visibility</p:attrName>
                                        </p:attrNameLst>
                                      </p:cBhvr>
                                      <p:to>
                                        <p:strVal val="visible"/>
                                      </p:to>
                                    </p:set>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3622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733800"/>
            <a:ext cx="2171700" cy="2171700"/>
          </a:xfrm>
          <a:prstGeom prst="rect">
            <a:avLst/>
          </a:prstGeom>
        </p:spPr>
      </p:pic>
      <p:sp>
        <p:nvSpPr>
          <p:cNvPr id="2" name="Title 1"/>
          <p:cNvSpPr>
            <a:spLocks noGrp="1"/>
          </p:cNvSpPr>
          <p:nvPr>
            <p:ph type="title"/>
          </p:nvPr>
        </p:nvSpPr>
        <p:spPr>
          <a:xfrm>
            <a:off x="533400" y="228600"/>
            <a:ext cx="8001000" cy="736600"/>
          </a:xfrm>
        </p:spPr>
        <p:txBody>
          <a:bodyPr/>
          <a:lstStyle/>
          <a:p>
            <a:r>
              <a:rPr lang="en-US" dirty="0" smtClean="0"/>
              <a:t>OS Basics: Scheduling, Protection</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16</a:t>
            </a:fld>
            <a:endParaRPr lang="en-US" b="0"/>
          </a:p>
        </p:txBody>
      </p:sp>
      <p:cxnSp>
        <p:nvCxnSpPr>
          <p:cNvPr id="10" name="Straight Arrow Connector 9"/>
          <p:cNvCxnSpPr>
            <a:stCxn id="7" idx="3"/>
          </p:cNvCxnSpPr>
          <p:nvPr/>
        </p:nvCxnSpPr>
        <p:spPr bwMode="auto">
          <a:xfrm flipV="1">
            <a:off x="3810000" y="36083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cxnSp>
        <p:nvCxnSpPr>
          <p:cNvPr id="20" name="Straight Arrow Connector 19"/>
          <p:cNvCxnSpPr/>
          <p:nvPr/>
        </p:nvCxnSpPr>
        <p:spPr bwMode="auto">
          <a:xfrm>
            <a:off x="4191000" y="3581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9" name="Can 38"/>
          <p:cNvSpPr/>
          <p:nvPr/>
        </p:nvSpPr>
        <p:spPr bwMode="auto">
          <a:xfrm>
            <a:off x="2362200" y="45720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257800"/>
            <a:ext cx="1473200" cy="1001993"/>
          </a:xfrm>
          <a:prstGeom prst="rect">
            <a:avLst/>
          </a:prstGeom>
        </p:spPr>
      </p:pic>
      <p:pic>
        <p:nvPicPr>
          <p:cNvPr id="43" name="Picture 42"/>
          <p:cNvPicPr>
            <a:picLocks noChangeAspect="1"/>
          </p:cNvPicPr>
          <p:nvPr/>
        </p:nvPicPr>
        <p:blipFill>
          <a:blip r:embed="rId4"/>
          <a:stretch>
            <a:fillRect/>
          </a:stretch>
        </p:blipFill>
        <p:spPr>
          <a:xfrm>
            <a:off x="6477000" y="5334000"/>
            <a:ext cx="1237948" cy="876300"/>
          </a:xfrm>
          <a:prstGeom prst="rect">
            <a:avLst/>
          </a:prstGeom>
        </p:spPr>
      </p:pic>
      <p:pic>
        <p:nvPicPr>
          <p:cNvPr id="44" name="Picture 43"/>
          <p:cNvPicPr>
            <a:picLocks noChangeAspect="1"/>
          </p:cNvPicPr>
          <p:nvPr/>
        </p:nvPicPr>
        <p:blipFill>
          <a:blip r:embed="rId5"/>
          <a:stretch>
            <a:fillRect/>
          </a:stretch>
        </p:blipFill>
        <p:spPr>
          <a:xfrm>
            <a:off x="5029200" y="6172200"/>
            <a:ext cx="723900" cy="455315"/>
          </a:xfrm>
          <a:prstGeom prst="rect">
            <a:avLst/>
          </a:prstGeom>
        </p:spPr>
      </p:pic>
      <p:sp>
        <p:nvSpPr>
          <p:cNvPr id="45" name="Punched Tape 44"/>
          <p:cNvSpPr/>
          <p:nvPr/>
        </p:nvSpPr>
        <p:spPr bwMode="auto">
          <a:xfrm rot="5400000">
            <a:off x="2400300" y="12573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32004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22098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9050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3622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9812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4384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6482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61722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3246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6002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3716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6002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3622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3716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6002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6576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8956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7338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sp>
        <p:nvSpPr>
          <p:cNvPr id="51" name="Rectangle 50"/>
          <p:cNvSpPr/>
          <p:nvPr/>
        </p:nvSpPr>
        <p:spPr bwMode="auto">
          <a:xfrm>
            <a:off x="5791200" y="2895600"/>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4" name="Rectangle 63"/>
          <p:cNvSpPr/>
          <p:nvPr/>
        </p:nvSpPr>
        <p:spPr bwMode="auto">
          <a:xfrm>
            <a:off x="5715000" y="3124200"/>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55" name="Curved Connector 54"/>
          <p:cNvCxnSpPr/>
          <p:nvPr/>
        </p:nvCxnSpPr>
        <p:spPr bwMode="auto">
          <a:xfrm rot="5400000" flipH="1" flipV="1">
            <a:off x="3867150" y="26860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11430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17" name="Group 16"/>
          <p:cNvGrpSpPr/>
          <p:nvPr/>
        </p:nvGrpSpPr>
        <p:grpSpPr>
          <a:xfrm>
            <a:off x="1707395" y="3276600"/>
            <a:ext cx="6293605" cy="1418553"/>
            <a:chOff x="1707395" y="3276600"/>
            <a:chExt cx="6293605" cy="1418553"/>
          </a:xfrm>
        </p:grpSpPr>
        <p:sp>
          <p:nvSpPr>
            <p:cNvPr id="14" name="Arc 13"/>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p:cNvSpPr txBox="1"/>
            <p:nvPr/>
          </p:nvSpPr>
          <p:spPr>
            <a:xfrm>
              <a:off x="6553200" y="3276600"/>
              <a:ext cx="1447800" cy="646331"/>
            </a:xfrm>
            <a:prstGeom prst="rect">
              <a:avLst/>
            </a:prstGeom>
            <a:noFill/>
          </p:spPr>
          <p:txBody>
            <a:bodyPr wrap="square" rtlCol="0">
              <a:spAutoFit/>
            </a:bodyPr>
            <a:lstStyle/>
            <a:p>
              <a:r>
                <a:rPr lang="en-US" dirty="0" smtClean="0"/>
                <a:t>Protection Boundary</a:t>
              </a:r>
              <a:endParaRPr lang="en-US" dirty="0"/>
            </a:p>
          </p:txBody>
        </p:sp>
      </p:grpSp>
    </p:spTree>
    <p:extLst>
      <p:ext uri="{BB962C8B-B14F-4D97-AF65-F5344CB8AC3E}">
        <p14:creationId xmlns:p14="http://schemas.microsoft.com/office/powerpoint/2010/main" val="1425819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checkerboard(across)">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3622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733800"/>
            <a:ext cx="2171700" cy="2171700"/>
          </a:xfrm>
          <a:prstGeom prst="rect">
            <a:avLst/>
          </a:prstGeom>
        </p:spPr>
      </p:pic>
      <p:sp>
        <p:nvSpPr>
          <p:cNvPr id="2" name="Title 1"/>
          <p:cNvSpPr>
            <a:spLocks noGrp="1"/>
          </p:cNvSpPr>
          <p:nvPr>
            <p:ph type="title"/>
          </p:nvPr>
        </p:nvSpPr>
        <p:spPr>
          <a:xfrm>
            <a:off x="533400" y="228600"/>
            <a:ext cx="8001000" cy="736600"/>
          </a:xfrm>
        </p:spPr>
        <p:txBody>
          <a:bodyPr/>
          <a:lstStyle/>
          <a:p>
            <a:r>
              <a:rPr lang="en-US" dirty="0" smtClean="0"/>
              <a:t>OS Basics: I/O</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17</a:t>
            </a:fld>
            <a:endParaRPr lang="en-US" b="0"/>
          </a:p>
        </p:txBody>
      </p:sp>
      <p:cxnSp>
        <p:nvCxnSpPr>
          <p:cNvPr id="10" name="Straight Arrow Connector 9"/>
          <p:cNvCxnSpPr>
            <a:stCxn id="7" idx="3"/>
          </p:cNvCxnSpPr>
          <p:nvPr/>
        </p:nvCxnSpPr>
        <p:spPr bwMode="auto">
          <a:xfrm flipV="1">
            <a:off x="3810000" y="36083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cxnSp>
        <p:nvCxnSpPr>
          <p:cNvPr id="20" name="Straight Arrow Connector 19"/>
          <p:cNvCxnSpPr/>
          <p:nvPr/>
        </p:nvCxnSpPr>
        <p:spPr bwMode="auto">
          <a:xfrm>
            <a:off x="4191000" y="3581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9" name="Can 38"/>
          <p:cNvSpPr/>
          <p:nvPr/>
        </p:nvSpPr>
        <p:spPr bwMode="auto">
          <a:xfrm>
            <a:off x="2362200" y="45720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257800"/>
            <a:ext cx="1473200" cy="1001993"/>
          </a:xfrm>
          <a:prstGeom prst="rect">
            <a:avLst/>
          </a:prstGeom>
        </p:spPr>
      </p:pic>
      <p:pic>
        <p:nvPicPr>
          <p:cNvPr id="43" name="Picture 42"/>
          <p:cNvPicPr>
            <a:picLocks noChangeAspect="1"/>
          </p:cNvPicPr>
          <p:nvPr/>
        </p:nvPicPr>
        <p:blipFill>
          <a:blip r:embed="rId4"/>
          <a:stretch>
            <a:fillRect/>
          </a:stretch>
        </p:blipFill>
        <p:spPr>
          <a:xfrm>
            <a:off x="6477000" y="5334000"/>
            <a:ext cx="1237948" cy="876300"/>
          </a:xfrm>
          <a:prstGeom prst="rect">
            <a:avLst/>
          </a:prstGeom>
        </p:spPr>
      </p:pic>
      <p:pic>
        <p:nvPicPr>
          <p:cNvPr id="44" name="Picture 43"/>
          <p:cNvPicPr>
            <a:picLocks noChangeAspect="1"/>
          </p:cNvPicPr>
          <p:nvPr/>
        </p:nvPicPr>
        <p:blipFill>
          <a:blip r:embed="rId5"/>
          <a:stretch>
            <a:fillRect/>
          </a:stretch>
        </p:blipFill>
        <p:spPr>
          <a:xfrm>
            <a:off x="5029200" y="6172200"/>
            <a:ext cx="723900" cy="455315"/>
          </a:xfrm>
          <a:prstGeom prst="rect">
            <a:avLst/>
          </a:prstGeom>
        </p:spPr>
      </p:pic>
      <p:sp>
        <p:nvSpPr>
          <p:cNvPr id="45" name="Punched Tape 44"/>
          <p:cNvSpPr/>
          <p:nvPr/>
        </p:nvSpPr>
        <p:spPr bwMode="auto">
          <a:xfrm rot="5400000">
            <a:off x="2400300" y="12573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32004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22098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9050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3622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9812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4384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6482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61722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3246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6002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3716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6002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3622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3716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6002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6576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8956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7338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sp>
        <p:nvSpPr>
          <p:cNvPr id="51" name="Rectangle 50"/>
          <p:cNvSpPr/>
          <p:nvPr/>
        </p:nvSpPr>
        <p:spPr bwMode="auto">
          <a:xfrm>
            <a:off x="5791200" y="2895600"/>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4" name="Rectangle 63"/>
          <p:cNvSpPr/>
          <p:nvPr/>
        </p:nvSpPr>
        <p:spPr bwMode="auto">
          <a:xfrm>
            <a:off x="5715000" y="3124200"/>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55" name="Curved Connector 54"/>
          <p:cNvCxnSpPr/>
          <p:nvPr/>
        </p:nvCxnSpPr>
        <p:spPr bwMode="auto">
          <a:xfrm rot="5400000" flipH="1" flipV="1">
            <a:off x="3867150" y="26860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11430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17" name="Group 16"/>
          <p:cNvGrpSpPr/>
          <p:nvPr/>
        </p:nvGrpSpPr>
        <p:grpSpPr>
          <a:xfrm>
            <a:off x="1707395" y="3276600"/>
            <a:ext cx="6293605" cy="1418553"/>
            <a:chOff x="1707395" y="3276600"/>
            <a:chExt cx="6293605" cy="1418553"/>
          </a:xfrm>
        </p:grpSpPr>
        <p:sp>
          <p:nvSpPr>
            <p:cNvPr id="14" name="Arc 13"/>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p:cNvSpPr txBox="1"/>
            <p:nvPr/>
          </p:nvSpPr>
          <p:spPr>
            <a:xfrm>
              <a:off x="6553200" y="3276600"/>
              <a:ext cx="1447800" cy="646331"/>
            </a:xfrm>
            <a:prstGeom prst="rect">
              <a:avLst/>
            </a:prstGeom>
            <a:noFill/>
          </p:spPr>
          <p:txBody>
            <a:bodyPr wrap="square" rtlCol="0">
              <a:spAutoFit/>
            </a:bodyPr>
            <a:lstStyle/>
            <a:p>
              <a:r>
                <a:rPr lang="en-US" dirty="0" smtClean="0"/>
                <a:t>Protection Boundary</a:t>
              </a:r>
              <a:endParaRPr lang="en-US" dirty="0"/>
            </a:p>
          </p:txBody>
        </p:sp>
      </p:grpSp>
      <p:cxnSp>
        <p:nvCxnSpPr>
          <p:cNvPr id="48" name="Curved Connector 47"/>
          <p:cNvCxnSpPr/>
          <p:nvPr/>
        </p:nvCxnSpPr>
        <p:spPr bwMode="auto">
          <a:xfrm rot="10800000" flipV="1">
            <a:off x="2971800" y="3276600"/>
            <a:ext cx="1981200" cy="1752600"/>
          </a:xfrm>
          <a:prstGeom prst="curvedConnector3">
            <a:avLst/>
          </a:prstGeom>
          <a:solidFill>
            <a:schemeClr val="accent1"/>
          </a:solidFill>
          <a:ln w="31750" cap="flat" cmpd="sng" algn="ctr">
            <a:solidFill>
              <a:srgbClr val="CC9966"/>
            </a:solidFill>
            <a:prstDash val="sysDash"/>
            <a:round/>
            <a:headEnd type="triangle" w="lg" len="sm"/>
            <a:tailEnd type="triangle"/>
          </a:ln>
          <a:effectLst/>
        </p:spPr>
      </p:cxnSp>
      <p:sp>
        <p:nvSpPr>
          <p:cNvPr id="54" name="Freeform 53"/>
          <p:cNvSpPr/>
          <p:nvPr/>
        </p:nvSpPr>
        <p:spPr>
          <a:xfrm>
            <a:off x="4343400" y="3352800"/>
            <a:ext cx="1622677" cy="1379014"/>
          </a:xfrm>
          <a:custGeom>
            <a:avLst/>
            <a:gdLst>
              <a:gd name="connsiteX0" fmla="*/ 617212 w 1622677"/>
              <a:gd name="connsiteY0" fmla="*/ 0 h 1379014"/>
              <a:gd name="connsiteX1" fmla="*/ 52741 w 1622677"/>
              <a:gd name="connsiteY1" fmla="*/ 211660 h 1379014"/>
              <a:gd name="connsiteX2" fmla="*/ 26281 w 1622677"/>
              <a:gd name="connsiteY2" fmla="*/ 626160 h 1379014"/>
              <a:gd name="connsiteX3" fmla="*/ 70380 w 1622677"/>
              <a:gd name="connsiteY3" fmla="*/ 1208225 h 1379014"/>
              <a:gd name="connsiteX4" fmla="*/ 405535 w 1622677"/>
              <a:gd name="connsiteY4" fmla="*/ 1375789 h 1379014"/>
              <a:gd name="connsiteX5" fmla="*/ 1622677 w 1622677"/>
              <a:gd name="connsiteY5" fmla="*/ 1322874 h 137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2677" h="1379014">
                <a:moveTo>
                  <a:pt x="617212" y="0"/>
                </a:moveTo>
                <a:cubicBezTo>
                  <a:pt x="384220" y="53650"/>
                  <a:pt x="151229" y="107300"/>
                  <a:pt x="52741" y="211660"/>
                </a:cubicBezTo>
                <a:cubicBezTo>
                  <a:pt x="-45747" y="316020"/>
                  <a:pt x="23341" y="460066"/>
                  <a:pt x="26281" y="626160"/>
                </a:cubicBezTo>
                <a:cubicBezTo>
                  <a:pt x="29221" y="792254"/>
                  <a:pt x="7171" y="1083287"/>
                  <a:pt x="70380" y="1208225"/>
                </a:cubicBezTo>
                <a:cubicBezTo>
                  <a:pt x="133589" y="1333163"/>
                  <a:pt x="146819" y="1356681"/>
                  <a:pt x="405535" y="1375789"/>
                </a:cubicBezTo>
                <a:cubicBezTo>
                  <a:pt x="664251" y="1394897"/>
                  <a:pt x="1622677" y="1322874"/>
                  <a:pt x="1622677" y="1322874"/>
                </a:cubicBezTo>
              </a:path>
            </a:pathLst>
          </a:custGeom>
          <a:ln w="38100" cmpd="sng">
            <a:solidFill>
              <a:srgbClr val="CC9966"/>
            </a:solidFill>
            <a:prstDash val="dash"/>
            <a:headEnd type="triangle"/>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18" name="Group 17"/>
          <p:cNvGrpSpPr/>
          <p:nvPr/>
        </p:nvGrpSpPr>
        <p:grpSpPr>
          <a:xfrm>
            <a:off x="3505200" y="4267200"/>
            <a:ext cx="1371600" cy="2286000"/>
            <a:chOff x="3505200" y="4267200"/>
            <a:chExt cx="1371600" cy="2286000"/>
          </a:xfrm>
        </p:grpSpPr>
        <p:sp>
          <p:nvSpPr>
            <p:cNvPr id="62" name="Rectangle 61"/>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Ctrlr</a:t>
              </a:r>
              <a:endParaRPr kumimoji="0" lang="en-US" sz="1800" b="0" i="0" u="none" strike="noStrike" cap="none" normalizeH="0" baseline="0" dirty="0">
                <a:ln>
                  <a:noFill/>
                </a:ln>
                <a:solidFill>
                  <a:schemeClr val="tx1"/>
                </a:solidFill>
                <a:effectLst/>
                <a:latin typeface="Arial" charset="0"/>
              </a:endParaRPr>
            </a:p>
          </p:txBody>
        </p:sp>
        <p:cxnSp>
          <p:nvCxnSpPr>
            <p:cNvPr id="63" name="Straight Arrow Connector 62"/>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5" name="Straight Arrow Connector 64"/>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6" name="Straight Arrow Connector 65"/>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7" name="Straight Arrow Connector 66"/>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68" name="Rectangle 67"/>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cxnSp>
          <p:nvCxnSpPr>
            <p:cNvPr id="69" name="Straight Arrow Connector 68"/>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0" name="Straight Arrow Connector 69"/>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1" name="Straight Arrow Connector 70"/>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Tree>
    <p:extLst>
      <p:ext uri="{BB962C8B-B14F-4D97-AF65-F5344CB8AC3E}">
        <p14:creationId xmlns:p14="http://schemas.microsoft.com/office/powerpoint/2010/main" val="3563519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3622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733800"/>
            <a:ext cx="2171700" cy="2171700"/>
          </a:xfrm>
          <a:prstGeom prst="rect">
            <a:avLst/>
          </a:prstGeom>
        </p:spPr>
      </p:pic>
      <p:sp>
        <p:nvSpPr>
          <p:cNvPr id="2" name="Title 1"/>
          <p:cNvSpPr>
            <a:spLocks noGrp="1"/>
          </p:cNvSpPr>
          <p:nvPr>
            <p:ph type="title"/>
          </p:nvPr>
        </p:nvSpPr>
        <p:spPr>
          <a:xfrm>
            <a:off x="533400" y="228600"/>
            <a:ext cx="8001000" cy="736600"/>
          </a:xfrm>
        </p:spPr>
        <p:txBody>
          <a:bodyPr/>
          <a:lstStyle/>
          <a:p>
            <a:r>
              <a:rPr lang="en-US" dirty="0" smtClean="0"/>
              <a:t>OS Basics: Loading</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18</a:t>
            </a:fld>
            <a:endParaRPr lang="en-US" b="0"/>
          </a:p>
        </p:txBody>
      </p:sp>
      <p:cxnSp>
        <p:nvCxnSpPr>
          <p:cNvPr id="10" name="Straight Arrow Connector 9"/>
          <p:cNvCxnSpPr>
            <a:stCxn id="7" idx="3"/>
          </p:cNvCxnSpPr>
          <p:nvPr/>
        </p:nvCxnSpPr>
        <p:spPr bwMode="auto">
          <a:xfrm flipV="1">
            <a:off x="3810000" y="36083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cxnSp>
        <p:nvCxnSpPr>
          <p:cNvPr id="20" name="Straight Arrow Connector 19"/>
          <p:cNvCxnSpPr/>
          <p:nvPr/>
        </p:nvCxnSpPr>
        <p:spPr bwMode="auto">
          <a:xfrm>
            <a:off x="4191000" y="3581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9" name="Can 38"/>
          <p:cNvSpPr/>
          <p:nvPr/>
        </p:nvSpPr>
        <p:spPr bwMode="auto">
          <a:xfrm>
            <a:off x="2362200" y="45720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257800"/>
            <a:ext cx="1473200" cy="1001993"/>
          </a:xfrm>
          <a:prstGeom prst="rect">
            <a:avLst/>
          </a:prstGeom>
        </p:spPr>
      </p:pic>
      <p:pic>
        <p:nvPicPr>
          <p:cNvPr id="43" name="Picture 42"/>
          <p:cNvPicPr>
            <a:picLocks noChangeAspect="1"/>
          </p:cNvPicPr>
          <p:nvPr/>
        </p:nvPicPr>
        <p:blipFill>
          <a:blip r:embed="rId4"/>
          <a:stretch>
            <a:fillRect/>
          </a:stretch>
        </p:blipFill>
        <p:spPr>
          <a:xfrm>
            <a:off x="6477000" y="5334000"/>
            <a:ext cx="1237948" cy="876300"/>
          </a:xfrm>
          <a:prstGeom prst="rect">
            <a:avLst/>
          </a:prstGeom>
        </p:spPr>
      </p:pic>
      <p:pic>
        <p:nvPicPr>
          <p:cNvPr id="44" name="Picture 43"/>
          <p:cNvPicPr>
            <a:picLocks noChangeAspect="1"/>
          </p:cNvPicPr>
          <p:nvPr/>
        </p:nvPicPr>
        <p:blipFill>
          <a:blip r:embed="rId5"/>
          <a:stretch>
            <a:fillRect/>
          </a:stretch>
        </p:blipFill>
        <p:spPr>
          <a:xfrm>
            <a:off x="5029200" y="6172200"/>
            <a:ext cx="723900" cy="455315"/>
          </a:xfrm>
          <a:prstGeom prst="rect">
            <a:avLst/>
          </a:prstGeom>
        </p:spPr>
      </p:pic>
      <p:sp>
        <p:nvSpPr>
          <p:cNvPr id="45" name="Punched Tape 44"/>
          <p:cNvSpPr/>
          <p:nvPr/>
        </p:nvSpPr>
        <p:spPr bwMode="auto">
          <a:xfrm rot="5400000">
            <a:off x="2400300" y="12573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32004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22098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9050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3622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9812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4384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6482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61722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3246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6002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3716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6002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3622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3716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6002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6576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8956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7338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sp>
        <p:nvSpPr>
          <p:cNvPr id="51" name="Rectangle 50"/>
          <p:cNvSpPr/>
          <p:nvPr/>
        </p:nvSpPr>
        <p:spPr bwMode="auto">
          <a:xfrm>
            <a:off x="5791200" y="2895600"/>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4" name="Rectangle 63"/>
          <p:cNvSpPr/>
          <p:nvPr/>
        </p:nvSpPr>
        <p:spPr bwMode="auto">
          <a:xfrm>
            <a:off x="5715000" y="3124200"/>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55" name="Curved Connector 54"/>
          <p:cNvCxnSpPr/>
          <p:nvPr/>
        </p:nvCxnSpPr>
        <p:spPr bwMode="auto">
          <a:xfrm rot="5400000" flipH="1" flipV="1">
            <a:off x="3867150" y="26860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11430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17" name="Group 16"/>
          <p:cNvGrpSpPr/>
          <p:nvPr/>
        </p:nvGrpSpPr>
        <p:grpSpPr>
          <a:xfrm>
            <a:off x="1707395" y="3276600"/>
            <a:ext cx="6293605" cy="1418553"/>
            <a:chOff x="1707395" y="3276600"/>
            <a:chExt cx="6293605" cy="1418553"/>
          </a:xfrm>
        </p:grpSpPr>
        <p:sp>
          <p:nvSpPr>
            <p:cNvPr id="14" name="Arc 13"/>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p:cNvSpPr txBox="1"/>
            <p:nvPr/>
          </p:nvSpPr>
          <p:spPr>
            <a:xfrm>
              <a:off x="6553200" y="3276600"/>
              <a:ext cx="1447800" cy="646331"/>
            </a:xfrm>
            <a:prstGeom prst="rect">
              <a:avLst/>
            </a:prstGeom>
            <a:noFill/>
          </p:spPr>
          <p:txBody>
            <a:bodyPr wrap="square" rtlCol="0">
              <a:spAutoFit/>
            </a:bodyPr>
            <a:lstStyle/>
            <a:p>
              <a:r>
                <a:rPr lang="en-US" dirty="0" smtClean="0"/>
                <a:t>Protection Boundary</a:t>
              </a:r>
              <a:endParaRPr lang="en-US" dirty="0"/>
            </a:p>
          </p:txBody>
        </p:sp>
      </p:grpSp>
      <p:grpSp>
        <p:nvGrpSpPr>
          <p:cNvPr id="18" name="Group 17"/>
          <p:cNvGrpSpPr/>
          <p:nvPr/>
        </p:nvGrpSpPr>
        <p:grpSpPr>
          <a:xfrm>
            <a:off x="3505200" y="4267200"/>
            <a:ext cx="1371600" cy="2286000"/>
            <a:chOff x="3505200" y="4267200"/>
            <a:chExt cx="1371600" cy="2286000"/>
          </a:xfrm>
        </p:grpSpPr>
        <p:sp>
          <p:nvSpPr>
            <p:cNvPr id="62" name="Rectangle 61"/>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Ctrlr</a:t>
              </a:r>
              <a:endParaRPr kumimoji="0" lang="en-US" sz="1800" b="0" i="0" u="none" strike="noStrike" cap="none" normalizeH="0" baseline="0" dirty="0">
                <a:ln>
                  <a:noFill/>
                </a:ln>
                <a:solidFill>
                  <a:schemeClr val="tx1"/>
                </a:solidFill>
                <a:effectLst/>
                <a:latin typeface="Arial" charset="0"/>
              </a:endParaRPr>
            </a:p>
          </p:txBody>
        </p:sp>
        <p:cxnSp>
          <p:nvCxnSpPr>
            <p:cNvPr id="63" name="Straight Arrow Connector 62"/>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5" name="Straight Arrow Connector 64"/>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6" name="Straight Arrow Connector 65"/>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7" name="Straight Arrow Connector 66"/>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68" name="Rectangle 67"/>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cxnSp>
          <p:nvCxnSpPr>
            <p:cNvPr id="69" name="Straight Arrow Connector 68"/>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0" name="Straight Arrow Connector 69"/>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1" name="Straight Arrow Connector 70"/>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72" name="Punched Tape 71"/>
          <p:cNvSpPr/>
          <p:nvPr/>
        </p:nvSpPr>
        <p:spPr bwMode="auto">
          <a:xfrm rot="5400000">
            <a:off x="2705100" y="5295900"/>
            <a:ext cx="533400" cy="457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73" name="Curved Connector 72"/>
          <p:cNvCxnSpPr/>
          <p:nvPr/>
        </p:nvCxnSpPr>
        <p:spPr bwMode="auto">
          <a:xfrm rot="5400000">
            <a:off x="2933700" y="3390900"/>
            <a:ext cx="2133600" cy="1905000"/>
          </a:xfrm>
          <a:prstGeom prst="curvedConnector3">
            <a:avLst/>
          </a:prstGeom>
          <a:solidFill>
            <a:schemeClr val="accent1"/>
          </a:solidFill>
          <a:ln w="34925" cap="flat" cmpd="sng" algn="ctr">
            <a:solidFill>
              <a:srgbClr val="CC9966"/>
            </a:solidFill>
            <a:prstDash val="sysDash"/>
            <a:round/>
            <a:headEnd type="triangle" w="lg" len="sm"/>
            <a:tailEnd type="none"/>
          </a:ln>
          <a:effectLst/>
        </p:spPr>
      </p:cxnSp>
    </p:spTree>
    <p:extLst>
      <p:ext uri="{BB962C8B-B14F-4D97-AF65-F5344CB8AC3E}">
        <p14:creationId xmlns:p14="http://schemas.microsoft.com/office/powerpoint/2010/main" val="3865332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down)">
                                      <p:cBhvr>
                                        <p:cTn id="1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7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Structure: Spiral</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19</a:t>
            </a:fld>
            <a:endParaRPr lang="en-US" b="0"/>
          </a:p>
        </p:txBody>
      </p:sp>
      <p:sp>
        <p:nvSpPr>
          <p:cNvPr id="7" name="TextBox 6"/>
          <p:cNvSpPr txBox="1"/>
          <p:nvPr/>
        </p:nvSpPr>
        <p:spPr>
          <a:xfrm>
            <a:off x="4724400" y="3810000"/>
            <a:ext cx="762000" cy="400110"/>
          </a:xfrm>
          <a:prstGeom prst="rect">
            <a:avLst/>
          </a:prstGeom>
          <a:noFill/>
        </p:spPr>
        <p:txBody>
          <a:bodyPr wrap="square" rtlCol="0">
            <a:spAutoFit/>
          </a:bodyPr>
          <a:lstStyle/>
          <a:p>
            <a:pPr algn="ctr"/>
            <a:r>
              <a:rPr lang="en-US" sz="2000" b="1" dirty="0">
                <a:solidFill>
                  <a:srgbClr val="FF0000"/>
                </a:solidFill>
              </a:rPr>
              <a:t>i</a:t>
            </a:r>
            <a:r>
              <a:rPr lang="en-US" sz="2000" b="1" dirty="0" smtClean="0">
                <a:solidFill>
                  <a:srgbClr val="FF0000"/>
                </a:solidFill>
              </a:rPr>
              <a:t>ntro</a:t>
            </a:r>
            <a:endParaRPr lang="en-US" sz="2000" b="1" dirty="0">
              <a:solidFill>
                <a:srgbClr val="FF0000"/>
              </a:solidFill>
            </a:endParaRPr>
          </a:p>
        </p:txBody>
      </p:sp>
      <p:sp>
        <p:nvSpPr>
          <p:cNvPr id="10" name="Rectangle 9"/>
          <p:cNvSpPr/>
          <p:nvPr/>
        </p:nvSpPr>
        <p:spPr>
          <a:xfrm rot="16200000">
            <a:off x="4698229" y="3150374"/>
            <a:ext cx="838200" cy="1243052"/>
          </a:xfrm>
          <a:prstGeom prst="rect">
            <a:avLst/>
          </a:prstGeom>
          <a:noFill/>
        </p:spPr>
        <p:txBody>
          <a:bodyPr wrap="none" lIns="91440" tIns="45720" rIns="91440" bIns="45720">
            <a:prstTxWarp prst="textCircle">
              <a:avLst/>
            </a:prstTxWarp>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OS Concepts (3)</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1" name="Rectangle 10"/>
          <p:cNvSpPr/>
          <p:nvPr/>
        </p:nvSpPr>
        <p:spPr>
          <a:xfrm rot="4976989">
            <a:off x="3359672" y="2556094"/>
            <a:ext cx="2137928" cy="2671465"/>
          </a:xfrm>
          <a:prstGeom prst="rect">
            <a:avLst/>
          </a:prstGeom>
          <a:noFill/>
        </p:spPr>
        <p:txBody>
          <a:bodyPr wrap="none" lIns="91440" tIns="45720" rIns="91440" bIns="45720">
            <a:prstTxWarp prst="textCircle">
              <a:avLst/>
            </a:prstTxWarp>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Concurrency (6)</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2" name="Rectangle 11"/>
          <p:cNvSpPr/>
          <p:nvPr/>
        </p:nvSpPr>
        <p:spPr>
          <a:xfrm rot="12045830">
            <a:off x="3223510" y="2273408"/>
            <a:ext cx="2137928" cy="2671465"/>
          </a:xfrm>
          <a:prstGeom prst="rect">
            <a:avLst/>
          </a:prstGeom>
          <a:noFill/>
        </p:spPr>
        <p:txBody>
          <a:bodyPr wrap="none" lIns="91440" tIns="45720" rIns="91440" bIns="45720">
            <a:prstTxWarp prst="textCircle">
              <a:avLst/>
            </a:prstTxWarp>
            <a:spAutoFit/>
          </a:bodyPr>
          <a:lstStyle/>
          <a:p>
            <a:pPr algn="ctr"/>
            <a:r>
              <a:rPr lang="en-US" sz="2400" b="1" dirty="0" smtClean="0">
                <a:ln w="10541" cmpd="sng">
                  <a:solidFill>
                    <a:schemeClr val="accent1">
                      <a:shade val="88000"/>
                      <a:satMod val="110000"/>
                    </a:schemeClr>
                  </a:solidFill>
                  <a:prstDash val="solid"/>
                </a:ln>
                <a:solidFill>
                  <a:srgbClr val="FF0000"/>
                </a:solidFill>
              </a:rPr>
              <a:t>Address Space (4)</a:t>
            </a:r>
            <a:endParaRPr lang="en-US" sz="2400" b="1" dirty="0">
              <a:ln w="10541" cmpd="sng">
                <a:solidFill>
                  <a:schemeClr val="accent1">
                    <a:shade val="88000"/>
                    <a:satMod val="110000"/>
                  </a:schemeClr>
                </a:solidFill>
                <a:prstDash val="solid"/>
              </a:ln>
              <a:solidFill>
                <a:srgbClr val="FF0000"/>
              </a:solidFill>
            </a:endParaRPr>
          </a:p>
        </p:txBody>
      </p:sp>
      <p:sp>
        <p:nvSpPr>
          <p:cNvPr id="13" name="Rectangle 12"/>
          <p:cNvSpPr/>
          <p:nvPr/>
        </p:nvSpPr>
        <p:spPr>
          <a:xfrm rot="17076965">
            <a:off x="4330121" y="1820967"/>
            <a:ext cx="1932160" cy="2725439"/>
          </a:xfrm>
          <a:prstGeom prst="rect">
            <a:avLst/>
          </a:prstGeom>
          <a:noFill/>
        </p:spPr>
        <p:txBody>
          <a:bodyPr wrap="none" lIns="91440" tIns="45720" rIns="91440" bIns="45720">
            <a:prstTxWarp prst="textCircle">
              <a:avLst/>
            </a:prstTxWarp>
            <a:spAutoFit/>
          </a:bodyPr>
          <a:lstStyle/>
          <a:p>
            <a:pPr algn="ct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File Systems</a:t>
            </a:r>
            <a:r>
              <a:rPr lang="en-US" sz="2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(8)</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Rectangle 13"/>
          <p:cNvSpPr/>
          <p:nvPr/>
        </p:nvSpPr>
        <p:spPr>
          <a:xfrm rot="1563930">
            <a:off x="5181561" y="2931283"/>
            <a:ext cx="1498302" cy="2774506"/>
          </a:xfrm>
          <a:prstGeom prst="rect">
            <a:avLst/>
          </a:prstGeom>
          <a:noFill/>
        </p:spPr>
        <p:txBody>
          <a:bodyPr wrap="none" lIns="91440" tIns="45720" rIns="91440" bIns="45720">
            <a:prstTxWarp prst="textCircle">
              <a:avLst/>
            </a:prstTxWarp>
            <a:spAutoFit/>
          </a:bodyPr>
          <a:lstStyle/>
          <a:p>
            <a:pPr algn="ctr"/>
            <a:r>
              <a:rPr lang="en-US" sz="2400" b="1" dirty="0" smtClean="0">
                <a:ln w="10541" cmpd="sng">
                  <a:solidFill>
                    <a:schemeClr val="accent1">
                      <a:shade val="88000"/>
                      <a:satMod val="110000"/>
                    </a:schemeClr>
                  </a:solidFill>
                  <a:prstDash val="solid"/>
                </a:ln>
                <a:solidFill>
                  <a:srgbClr val="CC3333"/>
                </a:solidFill>
              </a:rPr>
              <a:t>Distributed Systems (8)</a:t>
            </a:r>
            <a:endParaRPr lang="en-US" sz="2400" b="1" dirty="0">
              <a:ln w="10541" cmpd="sng">
                <a:solidFill>
                  <a:schemeClr val="accent1">
                    <a:shade val="88000"/>
                    <a:satMod val="110000"/>
                  </a:schemeClr>
                </a:solidFill>
                <a:prstDash val="solid"/>
              </a:ln>
              <a:solidFill>
                <a:srgbClr val="CC3333"/>
              </a:solidFill>
            </a:endParaRPr>
          </a:p>
        </p:txBody>
      </p:sp>
      <p:sp>
        <p:nvSpPr>
          <p:cNvPr id="15" name="Rectangle 14"/>
          <p:cNvSpPr/>
          <p:nvPr/>
        </p:nvSpPr>
        <p:spPr>
          <a:xfrm rot="6913033">
            <a:off x="2636482" y="2830783"/>
            <a:ext cx="1498302" cy="3915238"/>
          </a:xfrm>
          <a:prstGeom prst="rect">
            <a:avLst/>
          </a:prstGeom>
          <a:noFill/>
        </p:spPr>
        <p:txBody>
          <a:bodyPr wrap="none" lIns="91440" tIns="45720" rIns="91440" bIns="45720">
            <a:prstTxWarp prst="textCircle">
              <a:avLst/>
            </a:prstTxWarp>
            <a:spAutoFit/>
          </a:bodyPr>
          <a:lstStyle/>
          <a:p>
            <a:pPr algn="ct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Reliability, Security, Cloud</a:t>
            </a:r>
            <a:r>
              <a:rPr lang="en-US" sz="2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(8)</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2175304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Greatest Artifact of Human Civilization …</a:t>
            </a:r>
            <a:endParaRPr lang="en-US" sz="2800" dirty="0"/>
          </a:p>
        </p:txBody>
      </p:sp>
      <p:sp>
        <p:nvSpPr>
          <p:cNvPr id="4" name="Date Placeholder 3"/>
          <p:cNvSpPr>
            <a:spLocks noGrp="1"/>
          </p:cNvSpPr>
          <p:nvPr>
            <p:ph type="dt" sz="half" idx="10"/>
          </p:nvPr>
        </p:nvSpPr>
        <p:spPr/>
        <p:txBody>
          <a:bodyPr/>
          <a:lstStyle/>
          <a:p>
            <a:pPr>
              <a:defRPr/>
            </a:pPr>
            <a:fld id="{BFF86426-87BC-E644-8D12-E334D05A2BE9}"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2</a:t>
            </a:fld>
            <a:endParaRPr lang="en-US" b="0"/>
          </a:p>
        </p:txBody>
      </p:sp>
      <p:pic>
        <p:nvPicPr>
          <p:cNvPr id="13" name="Picture 12"/>
          <p:cNvPicPr>
            <a:picLocks noChangeAspect="1"/>
          </p:cNvPicPr>
          <p:nvPr/>
        </p:nvPicPr>
        <p:blipFill>
          <a:blip r:embed="rId2"/>
          <a:stretch>
            <a:fillRect/>
          </a:stretch>
        </p:blipFill>
        <p:spPr>
          <a:xfrm>
            <a:off x="1066800" y="990600"/>
            <a:ext cx="6773714" cy="5440223"/>
          </a:xfrm>
          <a:prstGeom prst="rect">
            <a:avLst/>
          </a:prstGeom>
        </p:spPr>
      </p:pic>
    </p:spTree>
    <p:extLst>
      <p:ext uri="{BB962C8B-B14F-4D97-AF65-F5344CB8AC3E}">
        <p14:creationId xmlns:p14="http://schemas.microsoft.com/office/powerpoint/2010/main" val="9703353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US" dirty="0"/>
          </a:p>
        </p:txBody>
      </p:sp>
      <p:sp>
        <p:nvSpPr>
          <p:cNvPr id="3" name="Content Placeholder 2"/>
          <p:cNvSpPr>
            <a:spLocks noGrp="1"/>
          </p:cNvSpPr>
          <p:nvPr>
            <p:ph idx="1"/>
          </p:nvPr>
        </p:nvSpPr>
        <p:spPr>
          <a:xfrm>
            <a:off x="457200" y="990600"/>
            <a:ext cx="8229600" cy="5257800"/>
          </a:xfrm>
        </p:spPr>
        <p:txBody>
          <a:bodyPr/>
          <a:lstStyle/>
          <a:p>
            <a:r>
              <a:rPr lang="en-US" dirty="0" smtClean="0"/>
              <a:t>OS Concepts (3)</a:t>
            </a:r>
          </a:p>
          <a:p>
            <a:pPr lvl="1"/>
            <a:r>
              <a:rPr lang="en-US" dirty="0" smtClean="0"/>
              <a:t>Process, I/O, Networks and VM</a:t>
            </a:r>
          </a:p>
          <a:p>
            <a:r>
              <a:rPr lang="en-US" dirty="0" smtClean="0"/>
              <a:t>Concurrency (6)</a:t>
            </a:r>
          </a:p>
          <a:p>
            <a:pPr lvl="1"/>
            <a:r>
              <a:rPr lang="en-US" dirty="0" smtClean="0"/>
              <a:t>Threads, scheduling, locks, deadlock, scalability, fairness</a:t>
            </a:r>
          </a:p>
          <a:p>
            <a:r>
              <a:rPr lang="en-US" dirty="0" smtClean="0"/>
              <a:t>Address Space (4)</a:t>
            </a:r>
          </a:p>
          <a:p>
            <a:pPr lvl="1"/>
            <a:r>
              <a:rPr lang="en-US" dirty="0" smtClean="0"/>
              <a:t>Virtual memory, address translation, protection, sharing</a:t>
            </a:r>
          </a:p>
          <a:p>
            <a:r>
              <a:rPr lang="en-US" dirty="0" smtClean="0"/>
              <a:t>File Systems (8)</a:t>
            </a:r>
          </a:p>
          <a:p>
            <a:pPr lvl="1"/>
            <a:r>
              <a:rPr lang="en-US" dirty="0" smtClean="0"/>
              <a:t>i/o devices, file objects, storage, naming, caching, performance, paging, transactions, databases</a:t>
            </a:r>
          </a:p>
          <a:p>
            <a:r>
              <a:rPr lang="en-US" dirty="0" smtClean="0"/>
              <a:t>Distributed Systems (8)</a:t>
            </a:r>
          </a:p>
          <a:p>
            <a:pPr lvl="1"/>
            <a:r>
              <a:rPr lang="en-US" dirty="0" smtClean="0"/>
              <a:t>Protocols, N-Tiers, RPC, NFS, DHTs, Consistency, Scalability, multicast</a:t>
            </a:r>
          </a:p>
          <a:p>
            <a:r>
              <a:rPr lang="en-US" dirty="0" smtClean="0"/>
              <a:t>Reliability &amp; Security</a:t>
            </a:r>
          </a:p>
          <a:p>
            <a:pPr lvl="1"/>
            <a:r>
              <a:rPr lang="en-US" dirty="0" smtClean="0"/>
              <a:t>Fault tolerance, protection, security</a:t>
            </a:r>
          </a:p>
          <a:p>
            <a:r>
              <a:rPr lang="en-US" dirty="0" smtClean="0"/>
              <a:t>Cloud Infrastructure</a:t>
            </a:r>
          </a:p>
          <a:p>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20</a:t>
            </a:fld>
            <a:endParaRPr lang="en-US" b="0"/>
          </a:p>
        </p:txBody>
      </p:sp>
    </p:spTree>
    <p:extLst>
      <p:ext uri="{BB962C8B-B14F-4D97-AF65-F5344CB8AC3E}">
        <p14:creationId xmlns:p14="http://schemas.microsoft.com/office/powerpoint/2010/main" val="1576298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dirty="0" smtClean="0">
                <a:latin typeface="Helvetica" charset="0"/>
                <a:ea typeface="ＭＳ Ｐゴシック" charset="0"/>
                <a:cs typeface="ＭＳ Ｐゴシック" charset="0"/>
              </a:rPr>
              <a:t>Textbook &amp; Readings</a:t>
            </a:r>
            <a:endParaRPr lang="en-US" dirty="0">
              <a:latin typeface="Helvetica" charset="0"/>
              <a:ea typeface="ＭＳ Ｐゴシック" charset="0"/>
              <a:cs typeface="ＭＳ Ｐゴシック" charset="0"/>
            </a:endParaRPr>
          </a:p>
        </p:txBody>
      </p:sp>
      <p:sp>
        <p:nvSpPr>
          <p:cNvPr id="37890" name="Content Placeholder 2"/>
          <p:cNvSpPr>
            <a:spLocks noGrp="1"/>
          </p:cNvSpPr>
          <p:nvPr>
            <p:ph idx="1"/>
          </p:nvPr>
        </p:nvSpPr>
        <p:spPr>
          <a:xfrm>
            <a:off x="609600" y="914400"/>
            <a:ext cx="7391400" cy="5105400"/>
          </a:xfrm>
        </p:spPr>
        <p:txBody>
          <a:bodyPr/>
          <a:lstStyle/>
          <a:p>
            <a:pPr>
              <a:lnSpc>
                <a:spcPct val="110000"/>
              </a:lnSpc>
              <a:tabLst>
                <a:tab pos="1265238" algn="l"/>
              </a:tabLst>
            </a:pPr>
            <a:r>
              <a:rPr lang="en-US" dirty="0">
                <a:latin typeface="Helvetica" charset="0"/>
                <a:ea typeface="ＭＳ Ｐゴシック" charset="0"/>
                <a:cs typeface="ＭＳ Ｐゴシック" charset="0"/>
              </a:rPr>
              <a:t>Textbook: Operating Systems: Principles and Practice </a:t>
            </a:r>
            <a:r>
              <a:rPr lang="en-US" dirty="0" smtClean="0">
                <a:latin typeface="Helvetica" charset="0"/>
                <a:ea typeface="ＭＳ Ｐゴシック" charset="0"/>
                <a:cs typeface="ＭＳ Ｐゴシック" charset="0"/>
              </a:rPr>
              <a:t>(2nd </a:t>
            </a:r>
            <a:r>
              <a:rPr lang="en-US" dirty="0">
                <a:latin typeface="Helvetica" charset="0"/>
                <a:ea typeface="ＭＳ Ｐゴシック" charset="0"/>
                <a:cs typeface="ＭＳ Ｐゴシック" charset="0"/>
              </a:rPr>
              <a:t>Edition)  </a:t>
            </a:r>
            <a:r>
              <a:rPr lang="en-US" dirty="0" smtClean="0">
                <a:latin typeface="Helvetica" charset="0"/>
                <a:ea typeface="ＭＳ Ｐゴシック" charset="0"/>
                <a:cs typeface="ＭＳ Ｐゴシック" charset="0"/>
              </a:rPr>
              <a:t>Anderson and </a:t>
            </a:r>
            <a:r>
              <a:rPr lang="en-US" dirty="0" err="1" smtClean="0">
                <a:latin typeface="Helvetica" charset="0"/>
                <a:ea typeface="ＭＳ Ｐゴシック" charset="0"/>
                <a:cs typeface="ＭＳ Ｐゴシック" charset="0"/>
              </a:rPr>
              <a:t>Dahlin</a:t>
            </a:r>
            <a:endParaRPr lang="en-US" dirty="0">
              <a:latin typeface="Helvetica" charset="0"/>
              <a:ea typeface="ＭＳ Ｐゴシック" charset="0"/>
              <a:cs typeface="ＭＳ Ｐゴシック" charset="0"/>
            </a:endParaRPr>
          </a:p>
          <a:p>
            <a:pPr>
              <a:lnSpc>
                <a:spcPct val="110000"/>
              </a:lnSpc>
              <a:tabLst>
                <a:tab pos="1265238" algn="l"/>
              </a:tabLst>
            </a:pPr>
            <a:r>
              <a:rPr lang="en-US" dirty="0" smtClean="0">
                <a:latin typeface="Helvetica" charset="0"/>
                <a:ea typeface="ＭＳ Ｐゴシック" charset="0"/>
                <a:cs typeface="ＭＳ Ｐゴシック" charset="0"/>
              </a:rPr>
              <a:t>Recommend: Operating </a:t>
            </a:r>
            <a:r>
              <a:rPr lang="en-US" dirty="0">
                <a:latin typeface="Helvetica" charset="0"/>
                <a:ea typeface="ＭＳ Ｐゴシック" charset="0"/>
                <a:cs typeface="ＭＳ Ｐゴシック" charset="0"/>
              </a:rPr>
              <a:t>Systems Concepts, </a:t>
            </a:r>
            <a:br>
              <a:rPr lang="en-US" dirty="0">
                <a:latin typeface="Helvetica" charset="0"/>
                <a:ea typeface="ＭＳ Ｐゴシック" charset="0"/>
                <a:cs typeface="ＭＳ Ｐゴシック" charset="0"/>
              </a:rPr>
            </a:br>
            <a:r>
              <a:rPr lang="en-US" dirty="0">
                <a:latin typeface="Helvetica" charset="0"/>
                <a:ea typeface="ＭＳ Ｐゴシック" charset="0"/>
                <a:cs typeface="ＭＳ Ｐゴシック" charset="0"/>
              </a:rPr>
              <a:t>9</a:t>
            </a:r>
            <a:r>
              <a:rPr lang="en-US" baseline="30000" dirty="0">
                <a:latin typeface="Helvetica" charset="0"/>
                <a:ea typeface="ＭＳ Ｐゴシック" charset="0"/>
                <a:cs typeface="ＭＳ Ｐゴシック" charset="0"/>
              </a:rPr>
              <a:t>th</a:t>
            </a:r>
            <a:r>
              <a:rPr lang="en-US" dirty="0">
                <a:latin typeface="Helvetica" charset="0"/>
                <a:ea typeface="ＭＳ Ｐゴシック" charset="0"/>
                <a:cs typeface="ＭＳ Ｐゴシック" charset="0"/>
              </a:rPr>
              <a:t> Edition </a:t>
            </a:r>
            <a:r>
              <a:rPr lang="en-US" dirty="0" err="1">
                <a:latin typeface="Helvetica" charset="0"/>
                <a:ea typeface="ＭＳ Ｐゴシック" charset="0"/>
                <a:cs typeface="ＭＳ Ｐゴシック" charset="0"/>
              </a:rPr>
              <a:t>Silbershatz</a:t>
            </a:r>
            <a:r>
              <a:rPr lang="en-US" dirty="0">
                <a:latin typeface="Helvetica" charset="0"/>
                <a:ea typeface="ＭＳ Ｐゴシック" charset="0"/>
                <a:cs typeface="ＭＳ Ｐゴシック" charset="0"/>
              </a:rPr>
              <a:t>, Galvin, Gagne </a:t>
            </a:r>
          </a:p>
          <a:p>
            <a:pPr lvl="1">
              <a:lnSpc>
                <a:spcPct val="110000"/>
              </a:lnSpc>
              <a:tabLst>
                <a:tab pos="1265238" algn="l"/>
              </a:tabLst>
            </a:pPr>
            <a:r>
              <a:rPr lang="en-US" dirty="0" smtClean="0">
                <a:latin typeface="Helvetica" charset="0"/>
                <a:ea typeface="ＭＳ Ｐゴシック" charset="0"/>
                <a:cs typeface="ＭＳ Ｐゴシック" charset="0"/>
              </a:rPr>
              <a:t>Copies in Bechtel</a:t>
            </a:r>
            <a:endParaRPr lang="en-US" sz="2200" dirty="0">
              <a:latin typeface="Helvetica" charset="0"/>
              <a:ea typeface="ＭＳ Ｐゴシック" charset="0"/>
              <a:cs typeface="ＭＳ Ｐゴシック" charset="0"/>
            </a:endParaRPr>
          </a:p>
          <a:p>
            <a:pPr>
              <a:lnSpc>
                <a:spcPct val="110000"/>
              </a:lnSpc>
              <a:tabLst>
                <a:tab pos="1265238" algn="l"/>
              </a:tabLst>
            </a:pPr>
            <a:r>
              <a:rPr lang="en-US" dirty="0">
                <a:latin typeface="Helvetica" charset="0"/>
                <a:ea typeface="ＭＳ Ｐゴシック" charset="0"/>
                <a:cs typeface="ＭＳ Ｐゴシック" charset="0"/>
              </a:rPr>
              <a:t>Online supplements</a:t>
            </a:r>
          </a:p>
          <a:p>
            <a:pPr lvl="1">
              <a:lnSpc>
                <a:spcPct val="110000"/>
              </a:lnSpc>
              <a:tabLst>
                <a:tab pos="1265238" algn="l"/>
              </a:tabLst>
            </a:pPr>
            <a:r>
              <a:rPr lang="en-US" dirty="0">
                <a:latin typeface="Helvetica" charset="0"/>
                <a:ea typeface="ＭＳ Ｐゴシック" charset="0"/>
              </a:rPr>
              <a:t>See </a:t>
            </a:r>
            <a:r>
              <a:rPr lang="en-US" dirty="0" smtClean="0">
                <a:latin typeface="Helvetica" charset="0"/>
                <a:ea typeface="ＭＳ Ｐゴシック" charset="0"/>
              </a:rPr>
              <a:t>course </a:t>
            </a:r>
            <a:r>
              <a:rPr lang="en-US" dirty="0">
                <a:latin typeface="Helvetica" charset="0"/>
                <a:ea typeface="ＭＳ Ｐゴシック" charset="0"/>
              </a:rPr>
              <a:t>website</a:t>
            </a:r>
          </a:p>
          <a:p>
            <a:pPr lvl="1">
              <a:lnSpc>
                <a:spcPct val="110000"/>
              </a:lnSpc>
              <a:tabLst>
                <a:tab pos="1265238" algn="l"/>
              </a:tabLst>
            </a:pPr>
            <a:r>
              <a:rPr lang="en-US" dirty="0">
                <a:latin typeface="Helvetica" charset="0"/>
                <a:ea typeface="ＭＳ Ｐゴシック" charset="0"/>
              </a:rPr>
              <a:t>Includes Appendices, sample problems, </a:t>
            </a:r>
            <a:r>
              <a:rPr lang="en-US" dirty="0" smtClean="0">
                <a:latin typeface="Helvetica" charset="0"/>
                <a:ea typeface="ＭＳ Ｐゴシック" charset="0"/>
              </a:rPr>
              <a:t>etc.</a:t>
            </a:r>
          </a:p>
          <a:p>
            <a:pPr lvl="1">
              <a:lnSpc>
                <a:spcPct val="110000"/>
              </a:lnSpc>
              <a:tabLst>
                <a:tab pos="1265238" algn="l"/>
              </a:tabLst>
            </a:pPr>
            <a:r>
              <a:rPr lang="en-US" dirty="0" smtClean="0">
                <a:latin typeface="Helvetica" charset="0"/>
                <a:ea typeface="ＭＳ Ｐゴシック" charset="0"/>
                <a:cs typeface="ＭＳ Ｐゴシック" charset="0"/>
              </a:rPr>
              <a:t>Networking</a:t>
            </a:r>
            <a:r>
              <a:rPr lang="en-US" dirty="0">
                <a:latin typeface="Helvetica" charset="0"/>
                <a:ea typeface="ＭＳ Ｐゴシック" charset="0"/>
                <a:cs typeface="ＭＳ Ｐゴシック" charset="0"/>
              </a:rPr>
              <a:t>, Databases, Software </a:t>
            </a:r>
            <a:r>
              <a:rPr lang="en-US" dirty="0" err="1">
                <a:latin typeface="Helvetica" charset="0"/>
                <a:ea typeface="ＭＳ Ｐゴシック" charset="0"/>
                <a:cs typeface="ＭＳ Ｐゴシック" charset="0"/>
              </a:rPr>
              <a:t>Eng</a:t>
            </a:r>
            <a:r>
              <a:rPr lang="en-US" dirty="0">
                <a:latin typeface="Helvetica" charset="0"/>
                <a:ea typeface="ＭＳ Ｐゴシック" charset="0"/>
                <a:cs typeface="ＭＳ Ｐゴシック" charset="0"/>
              </a:rPr>
              <a:t>, Security </a:t>
            </a:r>
            <a:endParaRPr lang="en-US" dirty="0">
              <a:latin typeface="Helvetica" charset="0"/>
              <a:ea typeface="ＭＳ Ｐゴシック" charset="0"/>
            </a:endParaRPr>
          </a:p>
          <a:p>
            <a:pPr>
              <a:lnSpc>
                <a:spcPct val="110000"/>
              </a:lnSpc>
              <a:tabLst>
                <a:tab pos="1265238" algn="l"/>
              </a:tabLst>
            </a:pPr>
            <a:endParaRPr lang="en-US" dirty="0">
              <a:latin typeface="Helvetica" charset="0"/>
              <a:ea typeface="ＭＳ Ｐゴシック" charset="0"/>
              <a:cs typeface="ＭＳ Ｐゴシック" charset="0"/>
            </a:endParaRPr>
          </a:p>
        </p:txBody>
      </p:sp>
      <p:pic>
        <p:nvPicPr>
          <p:cNvPr id="3789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2743200"/>
            <a:ext cx="1219200" cy="178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7772400" y="838200"/>
            <a:ext cx="1320261" cy="1752600"/>
          </a:xfrm>
          <a:prstGeom prst="rect">
            <a:avLst/>
          </a:prstGeom>
        </p:spPr>
      </p:pic>
    </p:spTree>
    <p:extLst>
      <p:ext uri="{BB962C8B-B14F-4D97-AF65-F5344CB8AC3E}">
        <p14:creationId xmlns:p14="http://schemas.microsoft.com/office/powerpoint/2010/main" val="4178479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by Doing</a:t>
            </a:r>
            <a:endParaRPr lang="en-US" dirty="0"/>
          </a:p>
        </p:txBody>
      </p:sp>
      <p:sp>
        <p:nvSpPr>
          <p:cNvPr id="3" name="Content Placeholder 2"/>
          <p:cNvSpPr>
            <a:spLocks noGrp="1"/>
          </p:cNvSpPr>
          <p:nvPr>
            <p:ph idx="1"/>
          </p:nvPr>
        </p:nvSpPr>
        <p:spPr/>
        <p:txBody>
          <a:bodyPr/>
          <a:lstStyle/>
          <a:p>
            <a:r>
              <a:rPr lang="en-US" dirty="0" smtClean="0"/>
              <a:t>Three Group Projects</a:t>
            </a:r>
          </a:p>
          <a:p>
            <a:pPr lvl="1"/>
            <a:r>
              <a:rPr lang="en-US" dirty="0" smtClean="0"/>
              <a:t>1. Threads &amp; Scheduling (Pintos in C )</a:t>
            </a:r>
          </a:p>
          <a:p>
            <a:pPr lvl="1"/>
            <a:r>
              <a:rPr lang="en-US" dirty="0" smtClean="0"/>
              <a:t>2. User-programs (Pintos in C)</a:t>
            </a:r>
          </a:p>
          <a:p>
            <a:pPr lvl="1"/>
            <a:r>
              <a:rPr lang="en-US" dirty="0" smtClean="0"/>
              <a:t>3. Key-value store (Java)</a:t>
            </a:r>
          </a:p>
          <a:p>
            <a:r>
              <a:rPr lang="en-US" dirty="0" smtClean="0"/>
              <a:t>Individual Homework (1-2 weeks)</a:t>
            </a:r>
          </a:p>
          <a:p>
            <a:pPr lvl="1"/>
            <a:r>
              <a:rPr lang="en-US" dirty="0" smtClean="0"/>
              <a:t>0. Tools, </a:t>
            </a:r>
            <a:r>
              <a:rPr lang="en-US" dirty="0" err="1" smtClean="0"/>
              <a:t>Autograding</a:t>
            </a:r>
            <a:r>
              <a:rPr lang="en-US" dirty="0" smtClean="0"/>
              <a:t>, recall C, executable</a:t>
            </a:r>
          </a:p>
          <a:p>
            <a:pPr lvl="1"/>
            <a:r>
              <a:rPr lang="en-US" dirty="0" smtClean="0"/>
              <a:t>1. Simple Shell</a:t>
            </a:r>
          </a:p>
          <a:p>
            <a:pPr lvl="1"/>
            <a:r>
              <a:rPr lang="en-US" dirty="0" smtClean="0"/>
              <a:t>2. Web server</a:t>
            </a:r>
          </a:p>
          <a:p>
            <a:pPr lvl="1"/>
            <a:r>
              <a:rPr lang="en-US" dirty="0" smtClean="0"/>
              <a:t>…</a:t>
            </a:r>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22</a:t>
            </a:fld>
            <a:endParaRPr lang="en-US" b="0"/>
          </a:p>
        </p:txBody>
      </p:sp>
    </p:spTree>
    <p:extLst>
      <p:ext uri="{BB962C8B-B14F-4D97-AF65-F5344CB8AC3E}">
        <p14:creationId xmlns:p14="http://schemas.microsoft.com/office/powerpoint/2010/main" val="2405002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915988" y="0"/>
            <a:ext cx="7159625" cy="946150"/>
          </a:xfrm>
          <a:noFill/>
        </p:spPr>
        <p:txBody>
          <a:bodyPr lIns="63493" tIns="25397" rIns="63493" bIns="25397" anchor="t">
            <a:spAutoFit/>
          </a:bodyPr>
          <a:lstStyle/>
          <a:p>
            <a:r>
              <a:rPr lang="en-US">
                <a:latin typeface="Helvetica" charset="0"/>
                <a:ea typeface="ＭＳ Ｐゴシック" charset="0"/>
                <a:cs typeface="ＭＳ Ｐゴシック" charset="0"/>
              </a:rPr>
              <a:t>Group Project Simulates Industrial Environment</a:t>
            </a:r>
          </a:p>
        </p:txBody>
      </p:sp>
      <p:sp>
        <p:nvSpPr>
          <p:cNvPr id="185347" name="Rectangle 3"/>
          <p:cNvSpPr>
            <a:spLocks noGrp="1" noChangeArrowheads="1"/>
          </p:cNvSpPr>
          <p:nvPr>
            <p:ph type="body" idx="1"/>
          </p:nvPr>
        </p:nvSpPr>
        <p:spPr>
          <a:xfrm>
            <a:off x="228600" y="1136650"/>
            <a:ext cx="8915400" cy="4266291"/>
          </a:xfrm>
          <a:noFill/>
        </p:spPr>
        <p:txBody>
          <a:bodyPr lIns="63493" tIns="25397" rIns="63493" bIns="25397">
            <a:spAutoFit/>
          </a:bodyPr>
          <a:lstStyle/>
          <a:p>
            <a:r>
              <a:rPr lang="en-US" dirty="0">
                <a:latin typeface="Helvetica" charset="0"/>
                <a:ea typeface="ＭＳ Ｐゴシック" charset="0"/>
                <a:cs typeface="ＭＳ Ｐゴシック" charset="0"/>
              </a:rPr>
              <a:t>Project teams have </a:t>
            </a:r>
            <a:r>
              <a:rPr lang="en-US" dirty="0" smtClean="0">
                <a:latin typeface="Helvetica" charset="0"/>
                <a:ea typeface="ＭＳ Ｐゴシック" charset="0"/>
                <a:cs typeface="ＭＳ Ｐゴシック" charset="0"/>
              </a:rPr>
              <a:t>3-4 </a:t>
            </a:r>
            <a:r>
              <a:rPr lang="en-US" dirty="0">
                <a:latin typeface="Helvetica" charset="0"/>
                <a:ea typeface="ＭＳ Ｐゴシック" charset="0"/>
                <a:cs typeface="ＭＳ Ｐゴシック" charset="0"/>
              </a:rPr>
              <a:t>members </a:t>
            </a:r>
            <a:endParaRPr lang="en-US" dirty="0" smtClean="0">
              <a:latin typeface="Helvetica" charset="0"/>
              <a:ea typeface="ＭＳ Ｐゴシック" charset="0"/>
              <a:cs typeface="ＭＳ Ｐゴシック" charset="0"/>
            </a:endParaRPr>
          </a:p>
          <a:p>
            <a:pPr lvl="1"/>
            <a:r>
              <a:rPr lang="en-US" dirty="0" smtClean="0">
                <a:latin typeface="Helvetica" charset="0"/>
                <a:ea typeface="ＭＳ Ｐゴシック" charset="0"/>
              </a:rPr>
              <a:t>Must </a:t>
            </a:r>
            <a:r>
              <a:rPr lang="en-US" dirty="0">
                <a:latin typeface="Helvetica" charset="0"/>
                <a:ea typeface="ＭＳ Ｐゴシック" charset="0"/>
              </a:rPr>
              <a:t>work in groups in “the real world</a:t>
            </a:r>
            <a:r>
              <a:rPr lang="en-US" dirty="0" smtClean="0">
                <a:latin typeface="Helvetica" charset="0"/>
                <a:ea typeface="ＭＳ Ｐゴシック" charset="0"/>
              </a:rPr>
              <a:t>”</a:t>
            </a:r>
          </a:p>
          <a:p>
            <a:pPr lvl="1"/>
            <a:r>
              <a:rPr lang="en-US" altLang="ja-JP" dirty="0" smtClean="0">
                <a:latin typeface="Helvetica" charset="0"/>
                <a:ea typeface="ＭＳ Ｐゴシック" charset="0"/>
              </a:rPr>
              <a:t>Same section much </a:t>
            </a:r>
            <a:r>
              <a:rPr lang="en-US" altLang="ja-JP" dirty="0" err="1" smtClean="0">
                <a:latin typeface="Helvetica" charset="0"/>
                <a:ea typeface="ＭＳ Ｐゴシック" charset="0"/>
              </a:rPr>
              <a:t>perferred</a:t>
            </a:r>
            <a:endParaRPr lang="en-US" altLang="ja-JP" dirty="0">
              <a:latin typeface="Helvetica" charset="0"/>
              <a:ea typeface="ＭＳ Ｐゴシック" charset="0"/>
            </a:endParaRPr>
          </a:p>
          <a:p>
            <a:r>
              <a:rPr lang="en-US" dirty="0">
                <a:latin typeface="Helvetica" charset="0"/>
                <a:ea typeface="ＭＳ Ｐゴシック" charset="0"/>
                <a:cs typeface="ＭＳ Ｐゴシック" charset="0"/>
              </a:rPr>
              <a:t>Communicate with colleagues (team members)</a:t>
            </a:r>
          </a:p>
          <a:p>
            <a:pPr lvl="1"/>
            <a:r>
              <a:rPr lang="en-US" dirty="0">
                <a:latin typeface="Helvetica" charset="0"/>
                <a:ea typeface="ＭＳ Ｐゴシック" charset="0"/>
              </a:rPr>
              <a:t>Communication problems are natural</a:t>
            </a:r>
          </a:p>
          <a:p>
            <a:pPr lvl="1"/>
            <a:r>
              <a:rPr lang="en-US" dirty="0">
                <a:latin typeface="Helvetica" charset="0"/>
                <a:ea typeface="ＭＳ Ｐゴシック" charset="0"/>
              </a:rPr>
              <a:t>What have you done?</a:t>
            </a:r>
          </a:p>
          <a:p>
            <a:pPr lvl="1"/>
            <a:r>
              <a:rPr lang="en-US" dirty="0">
                <a:latin typeface="Helvetica" charset="0"/>
                <a:ea typeface="ＭＳ Ｐゴシック" charset="0"/>
              </a:rPr>
              <a:t>What answers you need from others?</a:t>
            </a:r>
          </a:p>
          <a:p>
            <a:pPr lvl="1"/>
            <a:r>
              <a:rPr lang="en-US" dirty="0">
                <a:latin typeface="Helvetica" charset="0"/>
                <a:ea typeface="ＭＳ Ｐゴシック" charset="0"/>
              </a:rPr>
              <a:t>You must document your work!!!</a:t>
            </a:r>
          </a:p>
          <a:p>
            <a:r>
              <a:rPr lang="en-US" dirty="0">
                <a:latin typeface="Helvetica" charset="0"/>
                <a:ea typeface="ＭＳ Ｐゴシック" charset="0"/>
                <a:cs typeface="ＭＳ Ｐゴシック" charset="0"/>
              </a:rPr>
              <a:t>Communicate with supervisor (TAs)</a:t>
            </a:r>
          </a:p>
          <a:p>
            <a:pPr lvl="1"/>
            <a:r>
              <a:rPr lang="en-US" dirty="0">
                <a:latin typeface="Helvetica" charset="0"/>
                <a:ea typeface="ＭＳ Ｐゴシック" charset="0"/>
              </a:rPr>
              <a:t>What is the team’s plan?</a:t>
            </a:r>
          </a:p>
          <a:p>
            <a:pPr lvl="1"/>
            <a:r>
              <a:rPr lang="en-US" dirty="0">
                <a:latin typeface="Helvetica" charset="0"/>
                <a:ea typeface="ＭＳ Ｐゴシック" charset="0"/>
              </a:rPr>
              <a:t>What is each member’</a:t>
            </a:r>
            <a:r>
              <a:rPr lang="en-US" altLang="ja-JP" dirty="0">
                <a:latin typeface="Helvetica" charset="0"/>
                <a:ea typeface="ＭＳ Ｐゴシック" charset="0"/>
              </a:rPr>
              <a:t>s responsibility?</a:t>
            </a:r>
          </a:p>
          <a:p>
            <a:pPr lvl="1"/>
            <a:r>
              <a:rPr lang="en-US" dirty="0">
                <a:latin typeface="Helvetica" charset="0"/>
                <a:ea typeface="ＭＳ Ｐゴシック" charset="0"/>
              </a:rPr>
              <a:t>Short progress reports are required</a:t>
            </a:r>
          </a:p>
        </p:txBody>
      </p:sp>
    </p:spTree>
    <p:custDataLst>
      <p:tags r:id="rId1"/>
    </p:custDataLst>
    <p:extLst>
      <p:ext uri="{BB962C8B-B14F-4D97-AF65-F5344CB8AC3E}">
        <p14:creationId xmlns:p14="http://schemas.microsoft.com/office/powerpoint/2010/main" val="2340254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 calcmode="lin" valueType="num">
                                      <p:cBhvr additive="base">
                                        <p:cTn id="7" dur="500" fill="hold"/>
                                        <p:tgtEl>
                                          <p:spTgt spid="1853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53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 calcmode="lin" valueType="num">
                                      <p:cBhvr additive="base">
                                        <p:cTn id="11" dur="500" fill="hold"/>
                                        <p:tgtEl>
                                          <p:spTgt spid="1853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853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anim calcmode="lin" valueType="num">
                                      <p:cBhvr additive="base">
                                        <p:cTn id="15" dur="500" fill="hold"/>
                                        <p:tgtEl>
                                          <p:spTgt spid="1853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53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85347">
                                            <p:txEl>
                                              <p:pRg st="3" end="3"/>
                                            </p:txEl>
                                          </p:spTgt>
                                        </p:tgtEl>
                                        <p:attrNameLst>
                                          <p:attrName>style.visibility</p:attrName>
                                        </p:attrNameLst>
                                      </p:cBhvr>
                                      <p:to>
                                        <p:strVal val="visible"/>
                                      </p:to>
                                    </p:set>
                                    <p:anim calcmode="lin" valueType="num">
                                      <p:cBhvr additive="base">
                                        <p:cTn id="21" dur="500" fill="hold"/>
                                        <p:tgtEl>
                                          <p:spTgt spid="185347">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85347">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85347">
                                            <p:txEl>
                                              <p:pRg st="4" end="4"/>
                                            </p:txEl>
                                          </p:spTgt>
                                        </p:tgtEl>
                                        <p:attrNameLst>
                                          <p:attrName>style.visibility</p:attrName>
                                        </p:attrNameLst>
                                      </p:cBhvr>
                                      <p:to>
                                        <p:strVal val="visible"/>
                                      </p:to>
                                    </p:set>
                                    <p:anim calcmode="lin" valueType="num">
                                      <p:cBhvr additive="base">
                                        <p:cTn id="25" dur="500" fill="hold"/>
                                        <p:tgtEl>
                                          <p:spTgt spid="185347">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85347">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85347">
                                            <p:txEl>
                                              <p:pRg st="5" end="5"/>
                                            </p:txEl>
                                          </p:spTgt>
                                        </p:tgtEl>
                                        <p:attrNameLst>
                                          <p:attrName>style.visibility</p:attrName>
                                        </p:attrNameLst>
                                      </p:cBhvr>
                                      <p:to>
                                        <p:strVal val="visible"/>
                                      </p:to>
                                    </p:set>
                                    <p:anim calcmode="lin" valueType="num">
                                      <p:cBhvr additive="base">
                                        <p:cTn id="29" dur="500" fill="hold"/>
                                        <p:tgtEl>
                                          <p:spTgt spid="185347">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85347">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85347">
                                            <p:txEl>
                                              <p:pRg st="6" end="6"/>
                                            </p:txEl>
                                          </p:spTgt>
                                        </p:tgtEl>
                                        <p:attrNameLst>
                                          <p:attrName>style.visibility</p:attrName>
                                        </p:attrNameLst>
                                      </p:cBhvr>
                                      <p:to>
                                        <p:strVal val="visible"/>
                                      </p:to>
                                    </p:set>
                                    <p:anim calcmode="lin" valueType="num">
                                      <p:cBhvr additive="base">
                                        <p:cTn id="33" dur="500" fill="hold"/>
                                        <p:tgtEl>
                                          <p:spTgt spid="185347">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85347">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85347">
                                            <p:txEl>
                                              <p:pRg st="7" end="7"/>
                                            </p:txEl>
                                          </p:spTgt>
                                        </p:tgtEl>
                                        <p:attrNameLst>
                                          <p:attrName>style.visibility</p:attrName>
                                        </p:attrNameLst>
                                      </p:cBhvr>
                                      <p:to>
                                        <p:strVal val="visible"/>
                                      </p:to>
                                    </p:set>
                                    <p:anim calcmode="lin" valueType="num">
                                      <p:cBhvr additive="base">
                                        <p:cTn id="37" dur="500" fill="hold"/>
                                        <p:tgtEl>
                                          <p:spTgt spid="18534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53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85347">
                                            <p:txEl>
                                              <p:pRg st="8" end="8"/>
                                            </p:txEl>
                                          </p:spTgt>
                                        </p:tgtEl>
                                        <p:attrNameLst>
                                          <p:attrName>style.visibility</p:attrName>
                                        </p:attrNameLst>
                                      </p:cBhvr>
                                      <p:to>
                                        <p:strVal val="visible"/>
                                      </p:to>
                                    </p:set>
                                    <p:anim calcmode="lin" valueType="num">
                                      <p:cBhvr additive="base">
                                        <p:cTn id="43" dur="500" fill="hold"/>
                                        <p:tgtEl>
                                          <p:spTgt spid="18534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85347">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85347">
                                            <p:txEl>
                                              <p:pRg st="9" end="9"/>
                                            </p:txEl>
                                          </p:spTgt>
                                        </p:tgtEl>
                                        <p:attrNameLst>
                                          <p:attrName>style.visibility</p:attrName>
                                        </p:attrNameLst>
                                      </p:cBhvr>
                                      <p:to>
                                        <p:strVal val="visible"/>
                                      </p:to>
                                    </p:set>
                                    <p:anim calcmode="lin" valueType="num">
                                      <p:cBhvr additive="base">
                                        <p:cTn id="47" dur="500" fill="hold"/>
                                        <p:tgtEl>
                                          <p:spTgt spid="185347">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5347">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5347">
                                            <p:txEl>
                                              <p:pRg st="10" end="10"/>
                                            </p:txEl>
                                          </p:spTgt>
                                        </p:tgtEl>
                                        <p:attrNameLst>
                                          <p:attrName>style.visibility</p:attrName>
                                        </p:attrNameLst>
                                      </p:cBhvr>
                                      <p:to>
                                        <p:strVal val="visible"/>
                                      </p:to>
                                    </p:set>
                                    <p:anim calcmode="lin" valueType="num">
                                      <p:cBhvr additive="base">
                                        <p:cTn id="51" dur="500" fill="hold"/>
                                        <p:tgtEl>
                                          <p:spTgt spid="1853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85347">
                                            <p:txEl>
                                              <p:pRg st="10" end="1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85347">
                                            <p:txEl>
                                              <p:pRg st="11" end="11"/>
                                            </p:txEl>
                                          </p:spTgt>
                                        </p:tgtEl>
                                        <p:attrNameLst>
                                          <p:attrName>style.visibility</p:attrName>
                                        </p:attrNameLst>
                                      </p:cBhvr>
                                      <p:to>
                                        <p:strVal val="visible"/>
                                      </p:to>
                                    </p:set>
                                    <p:anim calcmode="lin" valueType="num">
                                      <p:cBhvr additive="base">
                                        <p:cTn id="55" dur="500" fill="hold"/>
                                        <p:tgtEl>
                                          <p:spTgt spid="185347">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8534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r>
              <a:rPr lang="en-US" dirty="0" smtClean="0"/>
              <a:t>40% midterms  (~13% each)</a:t>
            </a:r>
          </a:p>
          <a:p>
            <a:r>
              <a:rPr lang="en-US" dirty="0" smtClean="0"/>
              <a:t>40% projects (~13% each)</a:t>
            </a:r>
          </a:p>
          <a:p>
            <a:r>
              <a:rPr lang="en-US" dirty="0" smtClean="0"/>
              <a:t>15% homework</a:t>
            </a:r>
          </a:p>
          <a:p>
            <a:r>
              <a:rPr lang="en-US" dirty="0" smtClean="0"/>
              <a:t>5% participation</a:t>
            </a:r>
            <a:endParaRPr lang="en-US" dirty="0"/>
          </a:p>
          <a:p>
            <a:r>
              <a:rPr lang="en-US" dirty="0" smtClean="0"/>
              <a:t>Project grading</a:t>
            </a:r>
          </a:p>
          <a:p>
            <a:pPr lvl="1"/>
            <a:r>
              <a:rPr lang="en-US" dirty="0"/>
              <a:t>[10 </a:t>
            </a:r>
            <a:r>
              <a:rPr lang="en-US" dirty="0" err="1"/>
              <a:t>pts</a:t>
            </a:r>
            <a:r>
              <a:rPr lang="en-US" dirty="0"/>
              <a:t>] Initial design</a:t>
            </a:r>
          </a:p>
          <a:p>
            <a:pPr lvl="1"/>
            <a:r>
              <a:rPr lang="en-US" dirty="0"/>
              <a:t>[10 </a:t>
            </a:r>
            <a:r>
              <a:rPr lang="en-US" dirty="0" err="1"/>
              <a:t>pts</a:t>
            </a:r>
            <a:r>
              <a:rPr lang="en-US" dirty="0"/>
              <a:t>] Design review</a:t>
            </a:r>
          </a:p>
          <a:p>
            <a:pPr lvl="1"/>
            <a:r>
              <a:rPr lang="en-US" dirty="0"/>
              <a:t>[50 </a:t>
            </a:r>
            <a:r>
              <a:rPr lang="en-US" dirty="0" err="1"/>
              <a:t>pts</a:t>
            </a:r>
            <a:r>
              <a:rPr lang="en-US" dirty="0"/>
              <a:t>] Code (3 checkpoints)</a:t>
            </a:r>
          </a:p>
          <a:p>
            <a:pPr lvl="1"/>
            <a:r>
              <a:rPr lang="en-US" dirty="0"/>
              <a:t>[30 </a:t>
            </a:r>
            <a:r>
              <a:rPr lang="en-US" dirty="0" err="1"/>
              <a:t>pts</a:t>
            </a:r>
            <a:r>
              <a:rPr lang="en-US" dirty="0"/>
              <a:t>] Final design</a:t>
            </a:r>
          </a:p>
          <a:p>
            <a:pPr lvl="1"/>
            <a:r>
              <a:rPr lang="en-US" dirty="0"/>
              <a:t>[0 </a:t>
            </a:r>
            <a:r>
              <a:rPr lang="en-US" dirty="0" err="1"/>
              <a:t>pts</a:t>
            </a:r>
            <a:r>
              <a:rPr lang="en-US" dirty="0"/>
              <a:t>] Peer </a:t>
            </a:r>
            <a:r>
              <a:rPr lang="en-US" dirty="0" smtClean="0"/>
              <a:t>Evaluation</a:t>
            </a:r>
          </a:p>
          <a:p>
            <a:r>
              <a:rPr lang="en-US" dirty="0" smtClean="0"/>
              <a:t>Submission via </a:t>
            </a:r>
            <a:r>
              <a:rPr lang="en-US" i="1" dirty="0" err="1" smtClean="0"/>
              <a:t>git</a:t>
            </a:r>
            <a:r>
              <a:rPr lang="en-US" i="1" dirty="0" smtClean="0"/>
              <a:t> push </a:t>
            </a:r>
            <a:r>
              <a:rPr lang="en-US" dirty="0" smtClean="0"/>
              <a:t>to release branch</a:t>
            </a:r>
          </a:p>
          <a:p>
            <a:pPr lvl="1"/>
            <a:r>
              <a:rPr lang="en-US" dirty="0" smtClean="0"/>
              <a:t>Triggers </a:t>
            </a:r>
            <a:r>
              <a:rPr lang="en-US" dirty="0" err="1" smtClean="0"/>
              <a:t>autograder</a:t>
            </a:r>
            <a:endParaRPr lang="en-US" dirty="0" smtClean="0"/>
          </a:p>
          <a:p>
            <a:r>
              <a:rPr lang="en-US" dirty="0" smtClean="0"/>
              <a:t>Regular </a:t>
            </a:r>
            <a:r>
              <a:rPr lang="en-US" i="1" dirty="0" err="1" smtClean="0"/>
              <a:t>git</a:t>
            </a:r>
            <a:r>
              <a:rPr lang="en-US" i="1" dirty="0" smtClean="0"/>
              <a:t> push </a:t>
            </a:r>
            <a:r>
              <a:rPr lang="en-US" dirty="0" smtClean="0"/>
              <a:t>so TA sees your progress</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24</a:t>
            </a:fld>
            <a:endParaRPr lang="en-US" b="0"/>
          </a:p>
        </p:txBody>
      </p:sp>
    </p:spTree>
    <p:extLst>
      <p:ext uri="{BB962C8B-B14F-4D97-AF65-F5344CB8AC3E}">
        <p14:creationId xmlns:p14="http://schemas.microsoft.com/office/powerpoint/2010/main" val="357905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p:txBody>
          <a:bodyPr/>
          <a:lstStyle/>
          <a:p>
            <a:r>
              <a:rPr lang="en-US" dirty="0" smtClean="0"/>
              <a:t>Start homework 0 immediately</a:t>
            </a:r>
          </a:p>
          <a:p>
            <a:pPr lvl="1"/>
            <a:r>
              <a:rPr lang="en-US" dirty="0" smtClean="0"/>
              <a:t>Gets </a:t>
            </a:r>
            <a:r>
              <a:rPr lang="en-US" dirty="0" smtClean="0">
                <a:hlinkClick r:id="rId3"/>
              </a:rPr>
              <a:t>cs162-xx@cory.eecs.berkeley.edu</a:t>
            </a:r>
            <a:r>
              <a:rPr lang="en-US" dirty="0" smtClean="0"/>
              <a:t> (and other </a:t>
            </a:r>
            <a:r>
              <a:rPr lang="en-US" dirty="0" err="1" smtClean="0"/>
              <a:t>inst</a:t>
            </a:r>
            <a:r>
              <a:rPr lang="en-US" dirty="0" smtClean="0"/>
              <a:t> m/c)</a:t>
            </a:r>
          </a:p>
          <a:p>
            <a:pPr lvl="1"/>
            <a:r>
              <a:rPr lang="en-US" dirty="0" err="1" smtClean="0"/>
              <a:t>Github</a:t>
            </a:r>
            <a:r>
              <a:rPr lang="en-US" dirty="0" smtClean="0"/>
              <a:t> account</a:t>
            </a:r>
          </a:p>
          <a:p>
            <a:pPr lvl="1"/>
            <a:r>
              <a:rPr lang="en-US" dirty="0" smtClean="0"/>
              <a:t>Registration survey</a:t>
            </a:r>
          </a:p>
          <a:p>
            <a:pPr lvl="1"/>
            <a:r>
              <a:rPr lang="en-US" dirty="0" smtClean="0"/>
              <a:t>Vagrant </a:t>
            </a:r>
            <a:r>
              <a:rPr lang="en-US" dirty="0" err="1" smtClean="0"/>
              <a:t>virtualbox</a:t>
            </a:r>
            <a:r>
              <a:rPr lang="en-US" dirty="0" smtClean="0"/>
              <a:t> – VM environment for the course</a:t>
            </a:r>
          </a:p>
          <a:p>
            <a:pPr lvl="2"/>
            <a:r>
              <a:rPr lang="en-US" dirty="0" smtClean="0"/>
              <a:t>Consistent, managed environment on your machine</a:t>
            </a:r>
          </a:p>
          <a:p>
            <a:pPr lvl="1"/>
            <a:r>
              <a:rPr lang="en-US" dirty="0"/>
              <a:t>i</a:t>
            </a:r>
            <a:r>
              <a:rPr lang="en-US" dirty="0" smtClean="0"/>
              <a:t>cluster24.eecs.berkeley.edu is same</a:t>
            </a:r>
          </a:p>
          <a:p>
            <a:pPr lvl="1"/>
            <a:r>
              <a:rPr lang="en-US" dirty="0" smtClean="0"/>
              <a:t>Get familiar with all the cs162 tools</a:t>
            </a:r>
          </a:p>
          <a:p>
            <a:pPr lvl="1"/>
            <a:r>
              <a:rPr lang="en-US" dirty="0" smtClean="0"/>
              <a:t>Submit to </a:t>
            </a:r>
            <a:r>
              <a:rPr lang="en-US" dirty="0" err="1" smtClean="0"/>
              <a:t>autograder</a:t>
            </a:r>
            <a:r>
              <a:rPr lang="en-US" dirty="0" smtClean="0"/>
              <a:t> via </a:t>
            </a:r>
            <a:r>
              <a:rPr lang="en-US" dirty="0" err="1" smtClean="0"/>
              <a:t>git</a:t>
            </a:r>
            <a:endParaRPr lang="en-US" dirty="0" smtClean="0"/>
          </a:p>
          <a:p>
            <a:r>
              <a:rPr lang="en-US" dirty="0" smtClean="0"/>
              <a:t>Go to section next week (and afterwards)</a:t>
            </a:r>
          </a:p>
          <a:p>
            <a:endParaRPr lang="en-US" dirty="0"/>
          </a:p>
          <a:p>
            <a:r>
              <a:rPr lang="en-US" dirty="0" smtClean="0"/>
              <a:t>Waitlist ???</a:t>
            </a:r>
          </a:p>
          <a:p>
            <a:pPr lvl="1"/>
            <a:r>
              <a:rPr lang="en-US" dirty="0" smtClean="0"/>
              <a:t> </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25</a:t>
            </a:fld>
            <a:endParaRPr lang="en-US" b="0"/>
          </a:p>
        </p:txBody>
      </p:sp>
    </p:spTree>
    <p:extLst>
      <p:ext uri="{BB962C8B-B14F-4D97-AF65-F5344CB8AC3E}">
        <p14:creationId xmlns:p14="http://schemas.microsoft.com/office/powerpoint/2010/main" val="3457286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0"/>
            <a:ext cx="7696200" cy="736600"/>
          </a:xfrm>
        </p:spPr>
        <p:txBody>
          <a:bodyPr/>
          <a:lstStyle/>
          <a:p>
            <a:r>
              <a:rPr lang="en-US" dirty="0" smtClean="0"/>
              <a:t>Personal Integrity</a:t>
            </a:r>
            <a:endParaRPr lang="en-US" dirty="0"/>
          </a:p>
        </p:txBody>
      </p:sp>
      <p:sp>
        <p:nvSpPr>
          <p:cNvPr id="3" name="Content Placeholder 2"/>
          <p:cNvSpPr>
            <a:spLocks noGrp="1"/>
          </p:cNvSpPr>
          <p:nvPr>
            <p:ph idx="1"/>
          </p:nvPr>
        </p:nvSpPr>
        <p:spPr>
          <a:xfrm>
            <a:off x="609600" y="3200400"/>
            <a:ext cx="7620000" cy="2209800"/>
          </a:xfrm>
        </p:spPr>
        <p:txBody>
          <a:bodyPr/>
          <a:lstStyle/>
          <a:p>
            <a:r>
              <a:rPr lang="en-US" dirty="0" smtClean="0"/>
              <a:t>UCB Academic </a:t>
            </a:r>
            <a:r>
              <a:rPr lang="en-US" dirty="0"/>
              <a:t>Honor Code: "As a member of the UC Berkeley community, I act with honesty, integrity, and respect for others."</a:t>
            </a:r>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26</a:t>
            </a:fld>
            <a:endParaRPr lang="en-US" b="0"/>
          </a:p>
        </p:txBody>
      </p:sp>
      <p:sp>
        <p:nvSpPr>
          <p:cNvPr id="7" name="Rectangle 6"/>
          <p:cNvSpPr/>
          <p:nvPr/>
        </p:nvSpPr>
        <p:spPr>
          <a:xfrm>
            <a:off x="838200" y="5486400"/>
            <a:ext cx="7772400" cy="369332"/>
          </a:xfrm>
          <a:prstGeom prst="rect">
            <a:avLst/>
          </a:prstGeom>
        </p:spPr>
        <p:txBody>
          <a:bodyPr wrap="square">
            <a:spAutoFit/>
          </a:bodyPr>
          <a:lstStyle/>
          <a:p>
            <a:r>
              <a:rPr lang="en-US" dirty="0">
                <a:hlinkClick r:id="" action="ppaction://noaction"/>
              </a:rPr>
              <a:t>http://</a:t>
            </a:r>
            <a:r>
              <a:rPr lang="en-US" dirty="0" err="1">
                <a:hlinkClick r:id="" action="ppaction://noaction"/>
              </a:rPr>
              <a:t>asuc.org</a:t>
            </a:r>
            <a:r>
              <a:rPr lang="en-US" dirty="0">
                <a:hlinkClick r:id="" action="ppaction://noaction"/>
              </a:rPr>
              <a:t>/</a:t>
            </a:r>
            <a:r>
              <a:rPr lang="en-US" dirty="0" err="1">
                <a:hlinkClick r:id="" action="ppaction://noaction"/>
              </a:rPr>
              <a:t>honorcode</a:t>
            </a:r>
            <a:r>
              <a:rPr lang="en-US" dirty="0">
                <a:hlinkClick r:id="" action="ppaction://noaction"/>
              </a:rPr>
              <a:t>/resources/HC%20Guide%20for%20Syllabi.pdf</a:t>
            </a:r>
            <a:endParaRPr lang="en-US" dirty="0"/>
          </a:p>
        </p:txBody>
      </p:sp>
    </p:spTree>
    <p:extLst>
      <p:ext uri="{BB962C8B-B14F-4D97-AF65-F5344CB8AC3E}">
        <p14:creationId xmlns:p14="http://schemas.microsoft.com/office/powerpoint/2010/main" val="1402209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Helvetica" charset="0"/>
                <a:ea typeface="ＭＳ Ｐゴシック" charset="0"/>
                <a:cs typeface="ＭＳ Ｐゴシック" charset="0"/>
              </a:rPr>
              <a:t>CS 162 Collaboration Policy</a:t>
            </a:r>
          </a:p>
        </p:txBody>
      </p:sp>
      <p:sp>
        <p:nvSpPr>
          <p:cNvPr id="50178" name="Content Placeholder 2"/>
          <p:cNvSpPr>
            <a:spLocks noGrp="1"/>
          </p:cNvSpPr>
          <p:nvPr>
            <p:ph idx="1"/>
          </p:nvPr>
        </p:nvSpPr>
        <p:spPr>
          <a:xfrm>
            <a:off x="762000" y="685800"/>
            <a:ext cx="8382000" cy="5562600"/>
          </a:xfrm>
        </p:spPr>
        <p:txBody>
          <a:bodyPr/>
          <a:lstStyle/>
          <a:p>
            <a:pPr marL="0" indent="0">
              <a:buFontTx/>
              <a:buNone/>
            </a:pPr>
            <a:endParaRPr lang="en-US" sz="1800" dirty="0">
              <a:latin typeface="Helvetica" charset="0"/>
              <a:ea typeface="ＭＳ Ｐゴシック" charset="0"/>
              <a:cs typeface="ＭＳ Ｐゴシック" charset="0"/>
            </a:endParaRPr>
          </a:p>
          <a:p>
            <a:pPr marL="0" indent="0">
              <a:buFontTx/>
              <a:buNone/>
            </a:pPr>
            <a:r>
              <a:rPr lang="en-US" dirty="0">
                <a:latin typeface="Helvetica" charset="0"/>
                <a:ea typeface="ＭＳ Ｐゴシック" charset="0"/>
                <a:cs typeface="ＭＳ Ｐゴシック" charset="0"/>
              </a:rPr>
              <a:t>Explaining a concept to someone in another group</a:t>
            </a:r>
          </a:p>
          <a:p>
            <a:pPr marL="0" indent="0">
              <a:buFontTx/>
              <a:buNone/>
            </a:pPr>
            <a:r>
              <a:rPr lang="en-US" dirty="0">
                <a:latin typeface="Helvetica" charset="0"/>
                <a:ea typeface="ＭＳ Ｐゴシック" charset="0"/>
                <a:cs typeface="ＭＳ Ｐゴシック" charset="0"/>
              </a:rPr>
              <a:t>Discussing algorithms/testing strategies with other groups</a:t>
            </a:r>
          </a:p>
          <a:p>
            <a:pPr marL="0" indent="0">
              <a:buFontTx/>
              <a:buNone/>
            </a:pPr>
            <a:r>
              <a:rPr lang="en-US" dirty="0">
                <a:latin typeface="Helvetica" charset="0"/>
                <a:ea typeface="ＭＳ Ｐゴシック" charset="0"/>
                <a:cs typeface="ＭＳ Ｐゴシック" charset="0"/>
              </a:rPr>
              <a:t>Helping debug someone else’s code (in another group)</a:t>
            </a:r>
          </a:p>
          <a:p>
            <a:pPr marL="0" indent="0">
              <a:buFontTx/>
              <a:buNone/>
            </a:pPr>
            <a:r>
              <a:rPr lang="en-US" dirty="0">
                <a:latin typeface="Helvetica" charset="0"/>
                <a:ea typeface="ＭＳ Ｐゴシック" charset="0"/>
                <a:cs typeface="ＭＳ Ｐゴシック" charset="0"/>
              </a:rPr>
              <a:t>Searching online for generic algorithms (e.g., hash table) </a:t>
            </a:r>
          </a:p>
          <a:p>
            <a:pPr marL="0" indent="0">
              <a:buFontTx/>
              <a:buNone/>
            </a:pPr>
            <a:endParaRPr lang="en-US" sz="1600" dirty="0">
              <a:latin typeface="Helvetica" charset="0"/>
              <a:ea typeface="ＭＳ Ｐゴシック" charset="0"/>
              <a:cs typeface="ＭＳ Ｐゴシック" charset="0"/>
            </a:endParaRPr>
          </a:p>
          <a:p>
            <a:pPr marL="0" indent="0">
              <a:buFontTx/>
              <a:buNone/>
            </a:pPr>
            <a:r>
              <a:rPr lang="en-US" dirty="0">
                <a:solidFill>
                  <a:srgbClr val="FF0000"/>
                </a:solidFill>
                <a:latin typeface="Helvetica" charset="0"/>
                <a:ea typeface="ＭＳ Ｐゴシック" charset="0"/>
                <a:cs typeface="ＭＳ Ｐゴシック" charset="0"/>
              </a:rPr>
              <a:t>Sharing code or test cases with another group</a:t>
            </a:r>
          </a:p>
          <a:p>
            <a:pPr marL="0" indent="0">
              <a:buFontTx/>
              <a:buNone/>
            </a:pPr>
            <a:r>
              <a:rPr lang="en-US" dirty="0">
                <a:solidFill>
                  <a:srgbClr val="FF0000"/>
                </a:solidFill>
                <a:latin typeface="Helvetica" charset="0"/>
                <a:ea typeface="ＭＳ Ｐゴシック" charset="0"/>
                <a:cs typeface="ＭＳ Ｐゴシック" charset="0"/>
              </a:rPr>
              <a:t>Copying OR reading another group’s code or test cases</a:t>
            </a:r>
          </a:p>
          <a:p>
            <a:pPr marL="0" indent="0">
              <a:buFontTx/>
              <a:buNone/>
            </a:pPr>
            <a:r>
              <a:rPr lang="en-US" dirty="0">
                <a:solidFill>
                  <a:srgbClr val="FF0000"/>
                </a:solidFill>
                <a:latin typeface="Helvetica" charset="0"/>
                <a:ea typeface="ＭＳ Ｐゴシック" charset="0"/>
                <a:cs typeface="ＭＳ Ｐゴシック" charset="0"/>
              </a:rPr>
              <a:t>Copying OR reading online code or test cases from from prior years</a:t>
            </a:r>
            <a:r>
              <a:rPr lang="en-US" dirty="0">
                <a:latin typeface="Helvetica" charset="0"/>
                <a:ea typeface="ＭＳ Ｐゴシック" charset="0"/>
                <a:cs typeface="ＭＳ Ｐゴシック" charset="0"/>
              </a:rPr>
              <a:t> </a:t>
            </a:r>
          </a:p>
          <a:p>
            <a:pPr marL="0" indent="0">
              <a:buFontTx/>
              <a:buNone/>
            </a:pPr>
            <a:endParaRPr lang="en-US" sz="1100" dirty="0">
              <a:latin typeface="Helvetica" charset="0"/>
              <a:ea typeface="ＭＳ Ｐゴシック" charset="0"/>
              <a:cs typeface="ＭＳ Ｐゴシック" charset="0"/>
            </a:endParaRPr>
          </a:p>
          <a:p>
            <a:pPr marL="0" indent="0">
              <a:buFontTx/>
              <a:buNone/>
            </a:pPr>
            <a:r>
              <a:rPr lang="en-US" dirty="0">
                <a:latin typeface="Helvetica" charset="0"/>
                <a:ea typeface="ＭＳ Ｐゴシック" charset="0"/>
                <a:cs typeface="ＭＳ Ｐゴシック" charset="0"/>
              </a:rPr>
              <a:t>We compare all project submissions against prior year submissions and online solutions and will take actions (described on the course overview page) against offenders </a:t>
            </a:r>
          </a:p>
          <a:p>
            <a:pPr marL="0" indent="0">
              <a:buFontTx/>
              <a:buNone/>
            </a:pPr>
            <a:endParaRPr lang="en-US" sz="1400" dirty="0">
              <a:latin typeface="Helvetica" charset="0"/>
              <a:ea typeface="ＭＳ Ｐゴシック" charset="0"/>
              <a:cs typeface="ＭＳ Ｐゴシック" charset="0"/>
            </a:endParaRPr>
          </a:p>
          <a:p>
            <a:pPr marL="0" indent="0">
              <a:buFontTx/>
              <a:buNone/>
            </a:pPr>
            <a:endParaRPr lang="en-US" dirty="0">
              <a:latin typeface="Helvetica" charset="0"/>
              <a:ea typeface="ＭＳ Ｐゴシック" charset="0"/>
              <a:cs typeface="ＭＳ Ｐゴシック" charset="0"/>
            </a:endParaRPr>
          </a:p>
        </p:txBody>
      </p:sp>
      <p:pic>
        <p:nvPicPr>
          <p:cNvPr id="50179" name="Picture 3" descr="red x.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998913"/>
            <a:ext cx="64928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4" descr="green check.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0" y="1879600"/>
            <a:ext cx="939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7875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28</a:t>
            </a:fld>
            <a:endParaRPr lang="en-US" b="0"/>
          </a:p>
        </p:txBody>
      </p:sp>
    </p:spTree>
    <p:extLst>
      <p:ext uri="{BB962C8B-B14F-4D97-AF65-F5344CB8AC3E}">
        <p14:creationId xmlns:p14="http://schemas.microsoft.com/office/powerpoint/2010/main" val="2846319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438400"/>
            <a:ext cx="7696200" cy="736600"/>
          </a:xfrm>
        </p:spPr>
        <p:txBody>
          <a:bodyPr/>
          <a:lstStyle/>
          <a:p>
            <a:r>
              <a:rPr lang="en-US" dirty="0" smtClean="0"/>
              <a:t>What make Operating Systems exciting and Challenging</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29</a:t>
            </a:fld>
            <a:endParaRPr lang="en-US" b="0"/>
          </a:p>
        </p:txBody>
      </p:sp>
    </p:spTree>
    <p:extLst>
      <p:ext uri="{BB962C8B-B14F-4D97-AF65-F5344CB8AC3E}">
        <p14:creationId xmlns:p14="http://schemas.microsoft.com/office/powerpoint/2010/main" val="11710144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286750" y="0"/>
            <a:ext cx="857250" cy="685800"/>
          </a:xfrm>
          <a:prstGeom prst="rect">
            <a:avLst/>
          </a:prstGeom>
        </p:spPr>
      </p:pic>
      <p:sp>
        <p:nvSpPr>
          <p:cNvPr id="2" name="Title 1"/>
          <p:cNvSpPr>
            <a:spLocks noGrp="1"/>
          </p:cNvSpPr>
          <p:nvPr>
            <p:ph type="title"/>
          </p:nvPr>
        </p:nvSpPr>
        <p:spPr>
          <a:xfrm>
            <a:off x="804357" y="172477"/>
            <a:ext cx="7737219" cy="914400"/>
          </a:xfrm>
        </p:spPr>
        <p:txBody>
          <a:bodyPr/>
          <a:lstStyle/>
          <a:p>
            <a:r>
              <a:rPr lang="en-US" dirty="0" smtClean="0"/>
              <a:t>3 Billion by …</a:t>
            </a:r>
            <a:endParaRPr lang="en-US" dirty="0"/>
          </a:p>
        </p:txBody>
      </p:sp>
      <p:sp>
        <p:nvSpPr>
          <p:cNvPr id="4" name="Slide Number Placeholder 3"/>
          <p:cNvSpPr>
            <a:spLocks noGrp="1"/>
          </p:cNvSpPr>
          <p:nvPr>
            <p:ph type="sldNum" sz="quarter" idx="12"/>
          </p:nvPr>
        </p:nvSpPr>
        <p:spPr>
          <a:xfrm>
            <a:off x="8482310" y="6416675"/>
            <a:ext cx="457200" cy="365125"/>
          </a:xfrm>
        </p:spPr>
        <p:txBody>
          <a:bodyPr/>
          <a:lstStyle/>
          <a:p>
            <a:pPr>
              <a:defRPr/>
            </a:pPr>
            <a:fld id="{803749EA-B942-5E47-9A71-08380CDA35E8}" type="slidenum">
              <a:rPr lang="en-US" smtClean="0"/>
              <a:pPr>
                <a:defRPr/>
              </a:pPr>
              <a:t>3</a:t>
            </a:fld>
            <a:endParaRPr lang="en-US"/>
          </a:p>
        </p:txBody>
      </p:sp>
      <p:pic>
        <p:nvPicPr>
          <p:cNvPr id="5" name="Picture 4" descr="Screen shot 2011-02-06 at 11.22.23 AM.png"/>
          <p:cNvPicPr>
            <a:picLocks noChangeAspect="1"/>
          </p:cNvPicPr>
          <p:nvPr/>
        </p:nvPicPr>
        <p:blipFill>
          <a:blip r:embed="rId3"/>
          <a:stretch>
            <a:fillRect/>
          </a:stretch>
        </p:blipFill>
        <p:spPr>
          <a:xfrm>
            <a:off x="3651827" y="2181279"/>
            <a:ext cx="4986245" cy="4122271"/>
          </a:xfrm>
          <a:prstGeom prst="rect">
            <a:avLst/>
          </a:prstGeom>
        </p:spPr>
      </p:pic>
      <p:cxnSp>
        <p:nvCxnSpPr>
          <p:cNvPr id="7" name="Straight Connector 6"/>
          <p:cNvCxnSpPr/>
          <p:nvPr/>
        </p:nvCxnSpPr>
        <p:spPr>
          <a:xfrm>
            <a:off x="708417" y="5765669"/>
            <a:ext cx="7216588" cy="149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11" idx="0"/>
          </p:cNvCxnSpPr>
          <p:nvPr/>
        </p:nvCxnSpPr>
        <p:spPr>
          <a:xfrm rot="16200000" flipV="1">
            <a:off x="-1447181" y="4036564"/>
            <a:ext cx="4482346" cy="51618"/>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240" y="6303546"/>
            <a:ext cx="641121" cy="338554"/>
          </a:xfrm>
          <a:prstGeom prst="rect">
            <a:avLst/>
          </a:prstGeom>
          <a:noFill/>
        </p:spPr>
        <p:txBody>
          <a:bodyPr wrap="none" rtlCol="0">
            <a:spAutoFit/>
          </a:bodyPr>
          <a:lstStyle/>
          <a:p>
            <a:r>
              <a:rPr lang="en-US" sz="1600" dirty="0" smtClean="0"/>
              <a:t>1969</a:t>
            </a:r>
            <a:endParaRPr lang="en-US" sz="1600" dirty="0"/>
          </a:p>
        </p:txBody>
      </p:sp>
      <p:grpSp>
        <p:nvGrpSpPr>
          <p:cNvPr id="33" name="Group 32"/>
          <p:cNvGrpSpPr/>
          <p:nvPr/>
        </p:nvGrpSpPr>
        <p:grpSpPr>
          <a:xfrm>
            <a:off x="6400800" y="1502951"/>
            <a:ext cx="1688557" cy="392953"/>
            <a:chOff x="6400800" y="1295400"/>
            <a:chExt cx="1688557" cy="392953"/>
          </a:xfrm>
        </p:grpSpPr>
        <p:sp>
          <p:nvSpPr>
            <p:cNvPr id="12" name="Oval 11"/>
            <p:cNvSpPr/>
            <p:nvPr/>
          </p:nvSpPr>
          <p:spPr>
            <a:xfrm>
              <a:off x="7939945" y="1524000"/>
              <a:ext cx="149412" cy="164353"/>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6400800" y="1295400"/>
              <a:ext cx="1540806" cy="369332"/>
            </a:xfrm>
            <a:prstGeom prst="rect">
              <a:avLst/>
            </a:prstGeom>
            <a:noFill/>
          </p:spPr>
          <p:txBody>
            <a:bodyPr wrap="none" rtlCol="0">
              <a:spAutoFit/>
            </a:bodyPr>
            <a:lstStyle/>
            <a:p>
              <a:pPr algn="r"/>
              <a:r>
                <a:rPr lang="en-US" dirty="0" smtClean="0"/>
                <a:t>2.0 B 1/26/11</a:t>
              </a:r>
              <a:endParaRPr lang="en-US" dirty="0"/>
            </a:p>
          </p:txBody>
        </p:sp>
      </p:grpSp>
      <p:sp>
        <p:nvSpPr>
          <p:cNvPr id="16" name="TextBox 15"/>
          <p:cNvSpPr txBox="1"/>
          <p:nvPr/>
        </p:nvSpPr>
        <p:spPr>
          <a:xfrm>
            <a:off x="1099875" y="6306534"/>
            <a:ext cx="641121" cy="338554"/>
          </a:xfrm>
          <a:prstGeom prst="rect">
            <a:avLst/>
          </a:prstGeom>
          <a:noFill/>
        </p:spPr>
        <p:txBody>
          <a:bodyPr wrap="none" rtlCol="0">
            <a:spAutoFit/>
          </a:bodyPr>
          <a:lstStyle/>
          <a:p>
            <a:r>
              <a:rPr lang="en-US" sz="1600" dirty="0" smtClean="0"/>
              <a:t>1974</a:t>
            </a:r>
            <a:endParaRPr lang="en-US" sz="1600" dirty="0"/>
          </a:p>
        </p:txBody>
      </p:sp>
      <p:cxnSp>
        <p:nvCxnSpPr>
          <p:cNvPr id="18" name="Straight Connector 17"/>
          <p:cNvCxnSpPr/>
          <p:nvPr/>
        </p:nvCxnSpPr>
        <p:spPr>
          <a:xfrm rot="16200000" flipV="1">
            <a:off x="-610894" y="3848718"/>
            <a:ext cx="4034117" cy="1494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6200000" flipV="1">
            <a:off x="2066554" y="3806883"/>
            <a:ext cx="4034117" cy="1494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6200000">
            <a:off x="343643" y="3556025"/>
            <a:ext cx="2104137" cy="400110"/>
          </a:xfrm>
          <a:prstGeom prst="rect">
            <a:avLst/>
          </a:prstGeom>
        </p:spPr>
        <p:txBody>
          <a:bodyPr wrap="none">
            <a:spAutoFit/>
          </a:bodyPr>
          <a:lstStyle/>
          <a:p>
            <a:r>
              <a:rPr lang="en-US" sz="2000" u="sng" dirty="0" smtClean="0"/>
              <a:t>RFC 675 TCP/IP</a:t>
            </a:r>
            <a:endParaRPr lang="en-US" sz="2000" dirty="0"/>
          </a:p>
        </p:txBody>
      </p:sp>
      <p:pic>
        <p:nvPicPr>
          <p:cNvPr id="21" name="Picture 20"/>
          <p:cNvPicPr>
            <a:picLocks noChangeAspect="1"/>
          </p:cNvPicPr>
          <p:nvPr/>
        </p:nvPicPr>
        <p:blipFill>
          <a:blip r:embed="rId4"/>
          <a:stretch>
            <a:fillRect/>
          </a:stretch>
        </p:blipFill>
        <p:spPr>
          <a:xfrm>
            <a:off x="413082" y="4854253"/>
            <a:ext cx="722649" cy="657410"/>
          </a:xfrm>
          <a:prstGeom prst="rect">
            <a:avLst/>
          </a:prstGeom>
        </p:spPr>
      </p:pic>
      <p:sp>
        <p:nvSpPr>
          <p:cNvPr id="24" name="TextBox 23"/>
          <p:cNvSpPr txBox="1"/>
          <p:nvPr/>
        </p:nvSpPr>
        <p:spPr>
          <a:xfrm>
            <a:off x="4264412" y="1477551"/>
            <a:ext cx="1056700" cy="461665"/>
          </a:xfrm>
          <a:prstGeom prst="rect">
            <a:avLst/>
          </a:prstGeom>
          <a:noFill/>
        </p:spPr>
        <p:txBody>
          <a:bodyPr wrap="none" rtlCol="0">
            <a:spAutoFit/>
          </a:bodyPr>
          <a:lstStyle/>
          <a:p>
            <a:r>
              <a:rPr lang="en-US" dirty="0" smtClean="0"/>
              <a:t>WWW</a:t>
            </a:r>
            <a:endParaRPr lang="en-US" dirty="0"/>
          </a:p>
        </p:txBody>
      </p:sp>
      <p:sp>
        <p:nvSpPr>
          <p:cNvPr id="25" name="TextBox 24"/>
          <p:cNvSpPr txBox="1"/>
          <p:nvPr/>
        </p:nvSpPr>
        <p:spPr>
          <a:xfrm rot="16200000">
            <a:off x="485982" y="1792659"/>
            <a:ext cx="1197764" cy="369332"/>
          </a:xfrm>
          <a:prstGeom prst="rect">
            <a:avLst/>
          </a:prstGeom>
          <a:noFill/>
        </p:spPr>
        <p:txBody>
          <a:bodyPr wrap="none" rtlCol="0">
            <a:spAutoFit/>
          </a:bodyPr>
          <a:lstStyle/>
          <a:p>
            <a:r>
              <a:rPr lang="en-US" sz="1800" dirty="0" err="1" smtClean="0"/>
              <a:t>ARPANet</a:t>
            </a:r>
            <a:endParaRPr lang="en-US" sz="1800" dirty="0"/>
          </a:p>
        </p:txBody>
      </p:sp>
      <p:sp>
        <p:nvSpPr>
          <p:cNvPr id="26" name="TextBox 25"/>
          <p:cNvSpPr txBox="1"/>
          <p:nvPr/>
        </p:nvSpPr>
        <p:spPr>
          <a:xfrm>
            <a:off x="2005469" y="1481882"/>
            <a:ext cx="1313280" cy="461665"/>
          </a:xfrm>
          <a:prstGeom prst="rect">
            <a:avLst/>
          </a:prstGeom>
          <a:noFill/>
        </p:spPr>
        <p:txBody>
          <a:bodyPr wrap="none" rtlCol="0">
            <a:spAutoFit/>
          </a:bodyPr>
          <a:lstStyle/>
          <a:p>
            <a:r>
              <a:rPr lang="en-US" dirty="0" smtClean="0"/>
              <a:t>Internet</a:t>
            </a:r>
            <a:endParaRPr lang="en-US" dirty="0"/>
          </a:p>
        </p:txBody>
      </p:sp>
      <p:pic>
        <p:nvPicPr>
          <p:cNvPr id="27" name="Picture 26"/>
          <p:cNvPicPr>
            <a:picLocks noChangeAspect="1"/>
          </p:cNvPicPr>
          <p:nvPr/>
        </p:nvPicPr>
        <p:blipFill>
          <a:blip r:embed="rId5"/>
          <a:stretch>
            <a:fillRect/>
          </a:stretch>
        </p:blipFill>
        <p:spPr>
          <a:xfrm>
            <a:off x="4219593" y="4779552"/>
            <a:ext cx="1051033" cy="761999"/>
          </a:xfrm>
          <a:prstGeom prst="rect">
            <a:avLst/>
          </a:prstGeom>
        </p:spPr>
      </p:pic>
      <p:sp>
        <p:nvSpPr>
          <p:cNvPr id="28" name="Rectangle 27"/>
          <p:cNvSpPr/>
          <p:nvPr/>
        </p:nvSpPr>
        <p:spPr>
          <a:xfrm rot="16200000">
            <a:off x="3426757" y="3614894"/>
            <a:ext cx="1496023" cy="461665"/>
          </a:xfrm>
          <a:prstGeom prst="rect">
            <a:avLst/>
          </a:prstGeom>
        </p:spPr>
        <p:txBody>
          <a:bodyPr wrap="none">
            <a:spAutoFit/>
          </a:bodyPr>
          <a:lstStyle/>
          <a:p>
            <a:r>
              <a:rPr lang="en-US" dirty="0" smtClean="0">
                <a:solidFill>
                  <a:srgbClr val="FF0000"/>
                </a:solidFill>
              </a:rPr>
              <a:t>HTTP</a:t>
            </a:r>
            <a:r>
              <a:rPr lang="en-US" dirty="0" smtClean="0"/>
              <a:t> </a:t>
            </a:r>
            <a:r>
              <a:rPr lang="en-US" dirty="0" smtClean="0">
                <a:hlinkClick r:id="rId6"/>
              </a:rPr>
              <a:t>0.9</a:t>
            </a:r>
            <a:endParaRPr lang="en-US" dirty="0"/>
          </a:p>
        </p:txBody>
      </p:sp>
      <p:sp>
        <p:nvSpPr>
          <p:cNvPr id="29" name="TextBox 28"/>
          <p:cNvSpPr txBox="1"/>
          <p:nvPr/>
        </p:nvSpPr>
        <p:spPr>
          <a:xfrm>
            <a:off x="3792275" y="6354346"/>
            <a:ext cx="641121" cy="338554"/>
          </a:xfrm>
          <a:prstGeom prst="rect">
            <a:avLst/>
          </a:prstGeom>
          <a:noFill/>
        </p:spPr>
        <p:txBody>
          <a:bodyPr wrap="none" rtlCol="0">
            <a:spAutoFit/>
          </a:bodyPr>
          <a:lstStyle/>
          <a:p>
            <a:r>
              <a:rPr lang="en-US" sz="1600" dirty="0" smtClean="0"/>
              <a:t>1990</a:t>
            </a:r>
            <a:endParaRPr lang="en-US" sz="1600" dirty="0"/>
          </a:p>
        </p:txBody>
      </p:sp>
      <p:cxnSp>
        <p:nvCxnSpPr>
          <p:cNvPr id="22" name="Straight Connector 21"/>
          <p:cNvCxnSpPr/>
          <p:nvPr/>
        </p:nvCxnSpPr>
        <p:spPr>
          <a:xfrm rot="16200000" flipV="1">
            <a:off x="2486502" y="5120992"/>
            <a:ext cx="1409430" cy="522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flipV="1">
            <a:off x="4945555" y="5079023"/>
            <a:ext cx="1409430" cy="522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7312633" y="1957427"/>
            <a:ext cx="1218774" cy="700221"/>
            <a:chOff x="7312633" y="1749876"/>
            <a:chExt cx="1218774" cy="700221"/>
          </a:xfrm>
        </p:grpSpPr>
        <p:pic>
          <p:nvPicPr>
            <p:cNvPr id="31" name="Picture 30"/>
            <p:cNvPicPr>
              <a:picLocks noChangeAspect="1"/>
            </p:cNvPicPr>
            <p:nvPr/>
          </p:nvPicPr>
          <p:blipFill>
            <a:blip r:embed="rId7"/>
            <a:stretch>
              <a:fillRect/>
            </a:stretch>
          </p:blipFill>
          <p:spPr>
            <a:xfrm>
              <a:off x="7312633" y="1749876"/>
              <a:ext cx="462683" cy="462683"/>
            </a:xfrm>
            <a:prstGeom prst="rect">
              <a:avLst/>
            </a:prstGeom>
          </p:spPr>
        </p:pic>
        <p:pic>
          <p:nvPicPr>
            <p:cNvPr id="32" name="Picture 31"/>
            <p:cNvPicPr>
              <a:picLocks noChangeAspect="1"/>
            </p:cNvPicPr>
            <p:nvPr/>
          </p:nvPicPr>
          <p:blipFill>
            <a:blip r:embed="rId8"/>
            <a:stretch>
              <a:fillRect/>
            </a:stretch>
          </p:blipFill>
          <p:spPr>
            <a:xfrm>
              <a:off x="7671851" y="1877976"/>
              <a:ext cx="859556" cy="572121"/>
            </a:xfrm>
            <a:prstGeom prst="rect">
              <a:avLst/>
            </a:prstGeom>
          </p:spPr>
        </p:pic>
      </p:grpSp>
      <p:sp>
        <p:nvSpPr>
          <p:cNvPr id="35" name="TextBox 34"/>
          <p:cNvSpPr txBox="1"/>
          <p:nvPr/>
        </p:nvSpPr>
        <p:spPr>
          <a:xfrm>
            <a:off x="7589575" y="6367046"/>
            <a:ext cx="641121" cy="338554"/>
          </a:xfrm>
          <a:prstGeom prst="rect">
            <a:avLst/>
          </a:prstGeom>
          <a:noFill/>
        </p:spPr>
        <p:txBody>
          <a:bodyPr wrap="none" rtlCol="0">
            <a:spAutoFit/>
          </a:bodyPr>
          <a:lstStyle/>
          <a:p>
            <a:r>
              <a:rPr lang="en-US" sz="1600" dirty="0" smtClean="0"/>
              <a:t>2010</a:t>
            </a:r>
            <a:endParaRPr lang="en-US" sz="1600" dirty="0"/>
          </a:p>
        </p:txBody>
      </p:sp>
      <p:sp>
        <p:nvSpPr>
          <p:cNvPr id="37" name="Oval 36"/>
          <p:cNvSpPr/>
          <p:nvPr/>
        </p:nvSpPr>
        <p:spPr>
          <a:xfrm>
            <a:off x="8197510" y="1082744"/>
            <a:ext cx="149412" cy="164353"/>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Up Arrow 2"/>
          <p:cNvSpPr/>
          <p:nvPr/>
        </p:nvSpPr>
        <p:spPr>
          <a:xfrm rot="5400000">
            <a:off x="6437827" y="-113227"/>
            <a:ext cx="685923" cy="1674377"/>
          </a:xfrm>
          <a:prstGeom prst="upArrow">
            <a:avLst>
              <a:gd name="adj1" fmla="val 50000"/>
              <a:gd name="adj2" fmla="val 926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Up Arrow 39"/>
          <p:cNvSpPr/>
          <p:nvPr/>
        </p:nvSpPr>
        <p:spPr>
          <a:xfrm rot="18596646">
            <a:off x="1405477" y="5281824"/>
            <a:ext cx="670066" cy="1192897"/>
          </a:xfrm>
          <a:prstGeom prst="upArrow">
            <a:avLst>
              <a:gd name="adj1" fmla="val 50000"/>
              <a:gd name="adj2" fmla="val 926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pPr>
              <a:defRPr/>
            </a:pPr>
            <a:r>
              <a:rPr lang="en-US" smtClean="0"/>
              <a:t>8/19/13</a:t>
            </a:r>
            <a:endParaRPr lang="en-US"/>
          </a:p>
        </p:txBody>
      </p:sp>
      <p:sp>
        <p:nvSpPr>
          <p:cNvPr id="8" name="Footer Placeholder 7"/>
          <p:cNvSpPr>
            <a:spLocks noGrp="1"/>
          </p:cNvSpPr>
          <p:nvPr>
            <p:ph type="ftr" sz="quarter" idx="11"/>
          </p:nvPr>
        </p:nvSpPr>
        <p:spPr/>
        <p:txBody>
          <a:bodyPr/>
          <a:lstStyle/>
          <a:p>
            <a:pPr>
              <a:defRPr/>
            </a:pPr>
            <a:r>
              <a:rPr lang="sk-SK" smtClean="0"/>
              <a:t>CS KickStart</a:t>
            </a:r>
            <a:endParaRPr lang="en-US" dirty="0"/>
          </a:p>
        </p:txBody>
      </p:sp>
      <p:grpSp>
        <p:nvGrpSpPr>
          <p:cNvPr id="39" name="Group 38"/>
          <p:cNvGrpSpPr/>
          <p:nvPr/>
        </p:nvGrpSpPr>
        <p:grpSpPr>
          <a:xfrm>
            <a:off x="7543800" y="512351"/>
            <a:ext cx="920294" cy="461665"/>
            <a:chOff x="7191740" y="1432053"/>
            <a:chExt cx="920294" cy="461665"/>
          </a:xfrm>
        </p:grpSpPr>
        <p:sp>
          <p:nvSpPr>
            <p:cNvPr id="41" name="Oval 40"/>
            <p:cNvSpPr/>
            <p:nvPr/>
          </p:nvSpPr>
          <p:spPr>
            <a:xfrm>
              <a:off x="7939945" y="1524000"/>
              <a:ext cx="149412" cy="164353"/>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p:cNvSpPr txBox="1"/>
            <p:nvPr/>
          </p:nvSpPr>
          <p:spPr>
            <a:xfrm>
              <a:off x="7191740" y="1432053"/>
              <a:ext cx="920294" cy="461665"/>
            </a:xfrm>
            <a:prstGeom prst="rect">
              <a:avLst/>
            </a:prstGeom>
            <a:noFill/>
          </p:spPr>
          <p:txBody>
            <a:bodyPr wrap="none" rtlCol="0">
              <a:spAutoFit/>
            </a:bodyPr>
            <a:lstStyle/>
            <a:p>
              <a:r>
                <a:rPr lang="en-US" dirty="0" smtClean="0"/>
                <a:t>2.8 B</a:t>
              </a:r>
              <a:endParaRPr lang="en-US" dirty="0"/>
            </a:p>
          </p:txBody>
        </p:sp>
      </p:grpSp>
    </p:spTree>
    <p:extLst>
      <p:ext uri="{BB962C8B-B14F-4D97-AF65-F5344CB8AC3E}">
        <p14:creationId xmlns:p14="http://schemas.microsoft.com/office/powerpoint/2010/main" val="591086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9600" y="241300"/>
            <a:ext cx="8229600" cy="368300"/>
          </a:xfrm>
          <a:noFill/>
        </p:spPr>
        <p:txBody>
          <a:bodyPr lIns="90487" tIns="44450" rIns="90487" bIns="44450"/>
          <a:lstStyle/>
          <a:p>
            <a:r>
              <a:rPr lang="en-US">
                <a:latin typeface="Helvetica" charset="0"/>
                <a:ea typeface="ＭＳ Ｐゴシック" charset="0"/>
                <a:cs typeface="ＭＳ Ｐゴシック" charset="0"/>
              </a:rPr>
              <a:t>Technology Trends: Moore’s Law</a:t>
            </a:r>
          </a:p>
        </p:txBody>
      </p:sp>
      <p:grpSp>
        <p:nvGrpSpPr>
          <p:cNvPr id="21506" name="Group 3"/>
          <p:cNvGrpSpPr>
            <a:grpSpLocks/>
          </p:cNvGrpSpPr>
          <p:nvPr/>
        </p:nvGrpSpPr>
        <p:grpSpPr bwMode="auto">
          <a:xfrm>
            <a:off x="4724400" y="1676400"/>
            <a:ext cx="4419600" cy="4629150"/>
            <a:chOff x="0" y="1008"/>
            <a:chExt cx="2784" cy="2916"/>
          </a:xfrm>
        </p:grpSpPr>
        <p:sp>
          <p:nvSpPr>
            <p:cNvPr id="21511" name="Rectangle 4"/>
            <p:cNvSpPr>
              <a:spLocks noChangeArrowheads="1"/>
            </p:cNvSpPr>
            <p:nvPr/>
          </p:nvSpPr>
          <p:spPr bwMode="auto">
            <a:xfrm>
              <a:off x="144" y="2544"/>
              <a:ext cx="2640" cy="1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p>
              <a:r>
                <a:rPr lang="en-US" b="0">
                  <a:latin typeface="Arial" charset="0"/>
                </a:rPr>
                <a:t>2X transistors/Chip Every 1.5 years</a:t>
              </a:r>
            </a:p>
            <a:p>
              <a:r>
                <a:rPr lang="en-US" sz="2400" b="0">
                  <a:latin typeface="Arial" charset="0"/>
                </a:rPr>
                <a:t>Called “</a:t>
              </a:r>
              <a:r>
                <a:rPr lang="en-US" altLang="ja-JP" sz="2400" b="0" u="sng">
                  <a:solidFill>
                    <a:schemeClr val="hlink"/>
                  </a:solidFill>
                  <a:latin typeface="Arial" charset="0"/>
                </a:rPr>
                <a:t>Moore</a:t>
              </a:r>
              <a:r>
                <a:rPr lang="ja-JP" altLang="en-US" sz="2400" b="0" u="sng">
                  <a:solidFill>
                    <a:schemeClr val="hlink"/>
                  </a:solidFill>
                  <a:latin typeface="Arial" charset="0"/>
                </a:rPr>
                <a:t>’</a:t>
              </a:r>
              <a:r>
                <a:rPr lang="en-US" altLang="ja-JP" sz="2400" b="0" u="sng">
                  <a:solidFill>
                    <a:schemeClr val="hlink"/>
                  </a:solidFill>
                  <a:latin typeface="Arial" charset="0"/>
                </a:rPr>
                <a:t>s Law</a:t>
              </a:r>
              <a:r>
                <a:rPr lang="en-US" sz="2400" b="0" u="sng">
                  <a:solidFill>
                    <a:schemeClr val="hlink"/>
                  </a:solidFill>
                  <a:latin typeface="Arial" charset="0"/>
                </a:rPr>
                <a:t>”</a:t>
              </a:r>
              <a:endParaRPr lang="en-US" altLang="ja-JP" sz="2400" b="0">
                <a:latin typeface="Arial" charset="0"/>
              </a:endParaRPr>
            </a:p>
            <a:p>
              <a:endParaRPr kumimoji="1" lang="en-US" sz="2000" b="0">
                <a:latin typeface="Arial" charset="0"/>
              </a:endParaRPr>
            </a:p>
            <a:p>
              <a:endParaRPr lang="en-US" b="0">
                <a:latin typeface="Arial" charset="0"/>
              </a:endParaRPr>
            </a:p>
            <a:p>
              <a:endParaRPr lang="en-US" sz="2400" b="0">
                <a:latin typeface="Arial" charset="0"/>
              </a:endParaRPr>
            </a:p>
            <a:p>
              <a:r>
                <a:rPr lang="en-US" sz="2400" b="0">
                  <a:latin typeface="Arial" charset="0"/>
                </a:rPr>
                <a:t> </a:t>
              </a:r>
            </a:p>
          </p:txBody>
        </p:sp>
        <p:sp>
          <p:nvSpPr>
            <p:cNvPr id="21512" name="Rectangle 5"/>
            <p:cNvSpPr>
              <a:spLocks noChangeArrowheads="1"/>
            </p:cNvSpPr>
            <p:nvPr/>
          </p:nvSpPr>
          <p:spPr bwMode="auto">
            <a:xfrm>
              <a:off x="1491" y="1690"/>
              <a:ext cx="9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r>
                <a:rPr lang="en-US">
                  <a:latin typeface="Arial" charset="0"/>
                </a:rPr>
                <a:t>Moore</a:t>
              </a:r>
              <a:r>
                <a:rPr lang="ja-JP" altLang="en-US">
                  <a:latin typeface="Arial" charset="0"/>
                </a:rPr>
                <a:t>’</a:t>
              </a:r>
              <a:r>
                <a:rPr lang="en-US" altLang="ja-JP">
                  <a:latin typeface="Arial" charset="0"/>
                </a:rPr>
                <a:t>s Law</a:t>
              </a:r>
              <a:endParaRPr lang="en-US">
                <a:latin typeface="Arial" charset="0"/>
              </a:endParaRPr>
            </a:p>
          </p:txBody>
        </p:sp>
        <p:pic>
          <p:nvPicPr>
            <p:cNvPr id="21513"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Rectangle 7"/>
            <p:cNvSpPr>
              <a:spLocks noChangeArrowheads="1"/>
            </p:cNvSpPr>
            <p:nvPr/>
          </p:nvSpPr>
          <p:spPr bwMode="auto">
            <a:xfrm>
              <a:off x="288" y="3168"/>
              <a:ext cx="240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0">
                  <a:latin typeface="Arial" charset="0"/>
                </a:rPr>
                <a:t>Microprocessors have become smaller, denser, and more powerful.</a:t>
              </a:r>
            </a:p>
          </p:txBody>
        </p:sp>
      </p:grpSp>
      <p:grpSp>
        <p:nvGrpSpPr>
          <p:cNvPr id="21507" name="Group 8"/>
          <p:cNvGrpSpPr>
            <a:grpSpLocks/>
          </p:cNvGrpSpPr>
          <p:nvPr/>
        </p:nvGrpSpPr>
        <p:grpSpPr bwMode="auto">
          <a:xfrm>
            <a:off x="123825" y="809625"/>
            <a:ext cx="4724400" cy="5133975"/>
            <a:chOff x="2784" y="528"/>
            <a:chExt cx="2976" cy="3234"/>
          </a:xfrm>
        </p:grpSpPr>
        <p:sp>
          <p:nvSpPr>
            <p:cNvPr id="21508" name="Rectangle 9"/>
            <p:cNvSpPr>
              <a:spLocks noChangeArrowheads="1"/>
            </p:cNvSpPr>
            <p:nvPr/>
          </p:nvSpPr>
          <p:spPr bwMode="auto">
            <a:xfrm>
              <a:off x="2946" y="2928"/>
              <a:ext cx="2814"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sz="2000" b="0">
                  <a:latin typeface="Arial" charset="0"/>
                </a:rPr>
                <a:t>Gordon Moore (co-founder of Intel) predicted in 1965 that the transistor density of semiconductor chips would double roughly every 18 months. </a:t>
              </a:r>
            </a:p>
          </p:txBody>
        </p:sp>
        <p:pic>
          <p:nvPicPr>
            <p:cNvPr id="21509" name="Picture 10" descr="mo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40933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912100" cy="901700"/>
          </a:xfrm>
        </p:spPr>
        <p:txBody>
          <a:bodyPr/>
          <a:lstStyle/>
          <a:p>
            <a:r>
              <a:rPr lang="en-US" dirty="0"/>
              <a:t>D</a:t>
            </a:r>
            <a:r>
              <a:rPr lang="en-US" dirty="0" smtClean="0"/>
              <a:t>ramatic change</a:t>
            </a:r>
            <a:endParaRPr lang="en-US" sz="4000" dirty="0"/>
          </a:p>
        </p:txBody>
      </p:sp>
      <p:grpSp>
        <p:nvGrpSpPr>
          <p:cNvPr id="3" name="Group 37"/>
          <p:cNvGrpSpPr/>
          <p:nvPr/>
        </p:nvGrpSpPr>
        <p:grpSpPr>
          <a:xfrm>
            <a:off x="76200" y="1143000"/>
            <a:ext cx="7010952" cy="4851689"/>
            <a:chOff x="0" y="1141413"/>
            <a:chExt cx="5651500" cy="3722687"/>
          </a:xfrm>
          <a:noFill/>
        </p:grpSpPr>
        <p:sp>
          <p:nvSpPr>
            <p:cNvPr id="36" name="Rectangle 35"/>
            <p:cNvSpPr/>
            <p:nvPr/>
          </p:nvSpPr>
          <p:spPr bwMode="auto">
            <a:xfrm>
              <a:off x="0" y="1168400"/>
              <a:ext cx="5651500" cy="36957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itchFamily="-108" charset="0"/>
              </a:endParaRPr>
            </a:p>
          </p:txBody>
        </p:sp>
        <p:grpSp>
          <p:nvGrpSpPr>
            <p:cNvPr id="4" name="Group 10"/>
            <p:cNvGrpSpPr>
              <a:grpSpLocks/>
            </p:cNvGrpSpPr>
            <p:nvPr/>
          </p:nvGrpSpPr>
          <p:grpSpPr bwMode="auto">
            <a:xfrm>
              <a:off x="368158" y="1141413"/>
              <a:ext cx="4521341" cy="3569177"/>
              <a:chOff x="2898" y="1503"/>
              <a:chExt cx="2579" cy="2085"/>
            </a:xfrm>
            <a:grpFill/>
          </p:grpSpPr>
          <p:sp>
            <p:nvSpPr>
              <p:cNvPr id="12" name="Text Box 11"/>
              <p:cNvSpPr txBox="1">
                <a:spLocks noChangeArrowheads="1"/>
              </p:cNvSpPr>
              <p:nvPr/>
            </p:nvSpPr>
            <p:spPr bwMode="auto">
              <a:xfrm>
                <a:off x="4126" y="3436"/>
                <a:ext cx="466" cy="152"/>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600">
                    <a:latin typeface="Verdana" charset="0"/>
                  </a:rPr>
                  <a:t>years</a:t>
                </a:r>
              </a:p>
            </p:txBody>
          </p:sp>
          <p:sp>
            <p:nvSpPr>
              <p:cNvPr id="13" name="Text Box 12"/>
              <p:cNvSpPr txBox="1">
                <a:spLocks noChangeArrowheads="1"/>
              </p:cNvSpPr>
              <p:nvPr/>
            </p:nvSpPr>
            <p:spPr bwMode="auto">
              <a:xfrm>
                <a:off x="2898" y="1503"/>
                <a:ext cx="792" cy="26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b="1"/>
                  <a:t>Computers</a:t>
                </a:r>
              </a:p>
              <a:p>
                <a:pPr eaLnBrk="0" hangingPunct="0"/>
                <a:r>
                  <a:rPr lang="en-US" sz="1600" b="1"/>
                  <a:t>Per Person</a:t>
                </a:r>
              </a:p>
            </p:txBody>
          </p:sp>
          <p:sp>
            <p:nvSpPr>
              <p:cNvPr id="14" name="Text Box 13"/>
              <p:cNvSpPr txBox="1">
                <a:spLocks noChangeArrowheads="1"/>
              </p:cNvSpPr>
              <p:nvPr/>
            </p:nvSpPr>
            <p:spPr bwMode="auto">
              <a:xfrm>
                <a:off x="3043" y="3155"/>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b="1"/>
                  <a:t>10</a:t>
                </a:r>
                <a:r>
                  <a:rPr lang="en-US" sz="1600" b="1" baseline="30000"/>
                  <a:t>3</a:t>
                </a:r>
                <a:r>
                  <a:rPr lang="en-US" sz="1600" b="1"/>
                  <a:t>:1</a:t>
                </a:r>
              </a:p>
            </p:txBody>
          </p:sp>
          <p:sp>
            <p:nvSpPr>
              <p:cNvPr id="15" name="Text Box 14"/>
              <p:cNvSpPr txBox="1">
                <a:spLocks noChangeArrowheads="1"/>
              </p:cNvSpPr>
              <p:nvPr/>
            </p:nvSpPr>
            <p:spPr bwMode="auto">
              <a:xfrm>
                <a:off x="3043" y="182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b="1"/>
                  <a:t>1:10</a:t>
                </a:r>
                <a:r>
                  <a:rPr lang="en-US" sz="1600" b="1" baseline="30000"/>
                  <a:t>6</a:t>
                </a:r>
              </a:p>
            </p:txBody>
          </p:sp>
          <p:sp>
            <p:nvSpPr>
              <p:cNvPr id="16" name="Text Box 15"/>
              <p:cNvSpPr txBox="1">
                <a:spLocks noChangeArrowheads="1"/>
              </p:cNvSpPr>
              <p:nvPr/>
            </p:nvSpPr>
            <p:spPr bwMode="auto">
              <a:xfrm>
                <a:off x="4800" y="2640"/>
                <a:ext cx="677"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Laptop</a:t>
                </a:r>
              </a:p>
            </p:txBody>
          </p:sp>
          <p:sp>
            <p:nvSpPr>
              <p:cNvPr id="17" name="Text Box 16"/>
              <p:cNvSpPr txBox="1">
                <a:spLocks noChangeArrowheads="1"/>
              </p:cNvSpPr>
              <p:nvPr/>
            </p:nvSpPr>
            <p:spPr bwMode="auto">
              <a:xfrm>
                <a:off x="4958" y="2814"/>
                <a:ext cx="394"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PDA</a:t>
                </a:r>
              </a:p>
            </p:txBody>
          </p:sp>
          <p:sp>
            <p:nvSpPr>
              <p:cNvPr id="18" name="Line 17"/>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sp>
            <p:nvSpPr>
              <p:cNvPr id="19" name="Line 18"/>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pic>
            <p:nvPicPr>
              <p:cNvPr id="20" name="Picture 19" descr="whirlwind-computer"/>
              <p:cNvPicPr>
                <a:picLocks noChangeAspect="1" noChangeArrowheads="1"/>
              </p:cNvPicPr>
              <p:nvPr/>
            </p:nvPicPr>
            <p:blipFill>
              <a:blip r:embed="rId2"/>
              <a:srcRect/>
              <a:stretch>
                <a:fillRect/>
              </a:stretch>
            </p:blipFill>
            <p:spPr bwMode="auto">
              <a:xfrm>
                <a:off x="3486" y="1777"/>
                <a:ext cx="486" cy="348"/>
              </a:xfrm>
              <a:prstGeom prst="rect">
                <a:avLst/>
              </a:prstGeom>
              <a:grpFill/>
            </p:spPr>
          </p:pic>
          <p:pic>
            <p:nvPicPr>
              <p:cNvPr id="21" name="Picture 20" descr="360-67"/>
              <p:cNvPicPr>
                <a:picLocks noChangeAspect="1" noChangeArrowheads="1"/>
              </p:cNvPicPr>
              <p:nvPr/>
            </p:nvPicPr>
            <p:blipFill>
              <a:blip r:embed="rId3"/>
              <a:srcRect/>
              <a:stretch>
                <a:fillRect/>
              </a:stretch>
            </p:blipFill>
            <p:spPr bwMode="auto">
              <a:xfrm>
                <a:off x="3736" y="2070"/>
                <a:ext cx="442" cy="327"/>
              </a:xfrm>
              <a:prstGeom prst="rect">
                <a:avLst/>
              </a:prstGeom>
              <a:grpFill/>
            </p:spPr>
          </p:pic>
          <p:sp>
            <p:nvSpPr>
              <p:cNvPr id="22" name="Text Box 21"/>
              <p:cNvSpPr txBox="1">
                <a:spLocks noChangeArrowheads="1"/>
              </p:cNvSpPr>
              <p:nvPr/>
            </p:nvSpPr>
            <p:spPr bwMode="auto">
              <a:xfrm>
                <a:off x="4154" y="1968"/>
                <a:ext cx="862"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Mainframe</a:t>
                </a:r>
              </a:p>
            </p:txBody>
          </p:sp>
          <p:pic>
            <p:nvPicPr>
              <p:cNvPr id="23" name="Picture 22" descr="vax11-780"/>
              <p:cNvPicPr>
                <a:picLocks noChangeAspect="1" noChangeArrowheads="1"/>
              </p:cNvPicPr>
              <p:nvPr/>
            </p:nvPicPr>
            <p:blipFill>
              <a:blip r:embed="rId4"/>
              <a:srcRect/>
              <a:stretch>
                <a:fillRect/>
              </a:stretch>
            </p:blipFill>
            <p:spPr bwMode="auto">
              <a:xfrm>
                <a:off x="4108" y="2307"/>
                <a:ext cx="272" cy="296"/>
              </a:xfrm>
              <a:prstGeom prst="rect">
                <a:avLst/>
              </a:prstGeom>
              <a:grpFill/>
            </p:spPr>
          </p:pic>
          <p:sp>
            <p:nvSpPr>
              <p:cNvPr id="24" name="Text Box 23"/>
              <p:cNvSpPr txBox="1">
                <a:spLocks noChangeArrowheads="1"/>
              </p:cNvSpPr>
              <p:nvPr/>
            </p:nvSpPr>
            <p:spPr bwMode="auto">
              <a:xfrm>
                <a:off x="4386" y="2216"/>
                <a:ext cx="468"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Mini</a:t>
                </a:r>
              </a:p>
            </p:txBody>
          </p:sp>
          <p:pic>
            <p:nvPicPr>
              <p:cNvPr id="25" name="Picture 24" descr="sun3+3d"/>
              <p:cNvPicPr>
                <a:picLocks noChangeAspect="1" noChangeArrowheads="1"/>
              </p:cNvPicPr>
              <p:nvPr/>
            </p:nvPicPr>
            <p:blipFill>
              <a:blip r:embed="rId5"/>
              <a:srcRect/>
              <a:stretch>
                <a:fillRect/>
              </a:stretch>
            </p:blipFill>
            <p:spPr bwMode="auto">
              <a:xfrm>
                <a:off x="4284" y="2488"/>
                <a:ext cx="303" cy="259"/>
              </a:xfrm>
              <a:prstGeom prst="rect">
                <a:avLst/>
              </a:prstGeom>
              <a:grpFill/>
            </p:spPr>
          </p:pic>
          <p:sp>
            <p:nvSpPr>
              <p:cNvPr id="26" name="Text Box 25"/>
              <p:cNvSpPr txBox="1">
                <a:spLocks noChangeArrowheads="1"/>
              </p:cNvSpPr>
              <p:nvPr/>
            </p:nvSpPr>
            <p:spPr bwMode="auto">
              <a:xfrm>
                <a:off x="4547" y="2397"/>
                <a:ext cx="82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Workstation</a:t>
                </a:r>
              </a:p>
            </p:txBody>
          </p:sp>
          <p:sp>
            <p:nvSpPr>
              <p:cNvPr id="27" name="Text Box 26"/>
              <p:cNvSpPr txBox="1">
                <a:spLocks noChangeArrowheads="1"/>
              </p:cNvSpPr>
              <p:nvPr/>
            </p:nvSpPr>
            <p:spPr bwMode="auto">
              <a:xfrm>
                <a:off x="4704" y="2544"/>
                <a:ext cx="30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PC</a:t>
                </a:r>
              </a:p>
            </p:txBody>
          </p:sp>
          <p:pic>
            <p:nvPicPr>
              <p:cNvPr id="28" name="Picture 27" descr="IBM_ThinkPad@ThinkPad_A_Series"/>
              <p:cNvPicPr>
                <a:picLocks noChangeAspect="1" noChangeArrowheads="1"/>
              </p:cNvPicPr>
              <p:nvPr/>
            </p:nvPicPr>
            <p:blipFill>
              <a:blip r:embed="rId6"/>
              <a:srcRect/>
              <a:stretch>
                <a:fillRect/>
              </a:stretch>
            </p:blipFill>
            <p:spPr bwMode="auto">
              <a:xfrm>
                <a:off x="4635" y="2760"/>
                <a:ext cx="233" cy="227"/>
              </a:xfrm>
              <a:prstGeom prst="rect">
                <a:avLst/>
              </a:prstGeom>
              <a:grpFill/>
            </p:spPr>
          </p:pic>
          <p:pic>
            <p:nvPicPr>
              <p:cNvPr id="30" name="Picture 28" descr="cell-phone-nokia">
                <a:hlinkClick r:id="rId7"/>
              </p:cNvPr>
              <p:cNvPicPr>
                <a:picLocks noChangeAspect="1" noChangeArrowheads="1"/>
              </p:cNvPicPr>
              <p:nvPr/>
            </p:nvPicPr>
            <p:blipFill>
              <a:blip r:embed="rId8"/>
              <a:srcRect/>
              <a:stretch>
                <a:fillRect/>
              </a:stretch>
            </p:blipFill>
            <p:spPr bwMode="auto">
              <a:xfrm>
                <a:off x="5031" y="3078"/>
                <a:ext cx="175" cy="133"/>
              </a:xfrm>
              <a:prstGeom prst="rect">
                <a:avLst/>
              </a:prstGeom>
              <a:grpFill/>
            </p:spPr>
          </p:pic>
          <p:pic>
            <p:nvPicPr>
              <p:cNvPr id="31" name="Picture 29" descr="pcsm"/>
              <p:cNvPicPr>
                <a:picLocks noChangeAspect="1" noChangeArrowheads="1"/>
              </p:cNvPicPr>
              <p:nvPr/>
            </p:nvPicPr>
            <p:blipFill>
              <a:blip r:embed="rId9"/>
              <a:srcRect/>
              <a:stretch>
                <a:fillRect/>
              </a:stretch>
            </p:blipFill>
            <p:spPr bwMode="auto">
              <a:xfrm>
                <a:off x="4503" y="2624"/>
                <a:ext cx="157" cy="221"/>
              </a:xfrm>
              <a:prstGeom prst="rect">
                <a:avLst/>
              </a:prstGeom>
              <a:grpFill/>
            </p:spPr>
          </p:pic>
          <p:pic>
            <p:nvPicPr>
              <p:cNvPr id="32" name="Picture 30" descr="palm"/>
              <p:cNvPicPr>
                <a:picLocks noChangeAspect="1" noChangeArrowheads="1"/>
              </p:cNvPicPr>
              <p:nvPr/>
            </p:nvPicPr>
            <p:blipFill>
              <a:blip r:embed="rId10"/>
              <a:srcRect/>
              <a:stretch>
                <a:fillRect/>
              </a:stretch>
            </p:blipFill>
            <p:spPr bwMode="auto">
              <a:xfrm>
                <a:off x="4803" y="2984"/>
                <a:ext cx="126" cy="184"/>
              </a:xfrm>
              <a:prstGeom prst="rect">
                <a:avLst/>
              </a:prstGeom>
              <a:grpFill/>
              <a:ln w="9525">
                <a:noFill/>
                <a:miter lim="800000"/>
                <a:headEnd/>
                <a:tailEnd/>
              </a:ln>
            </p:spPr>
          </p:pic>
          <p:sp>
            <p:nvSpPr>
              <p:cNvPr id="33" name="Rectangle 31"/>
              <p:cNvSpPr>
                <a:spLocks noChangeArrowheads="1"/>
              </p:cNvSpPr>
              <p:nvPr/>
            </p:nvSpPr>
            <p:spPr bwMode="auto">
              <a:xfrm>
                <a:off x="5064" y="2934"/>
                <a:ext cx="322" cy="138"/>
              </a:xfrm>
              <a:prstGeom prst="rect">
                <a:avLst/>
              </a:prstGeom>
              <a:grpFill/>
              <a:ln w="9525">
                <a:noFill/>
                <a:miter lim="800000"/>
                <a:headEnd/>
                <a:tailEnd/>
              </a:ln>
              <a:effectLst/>
            </p:spPr>
            <p:txBody>
              <a:bodyPr wrap="square">
                <a:prstTxWarp prst="textNoShape">
                  <a:avLst/>
                </a:prstTxWarp>
                <a:spAutoFit/>
              </a:bodyPr>
              <a:lstStyle/>
              <a:p>
                <a:r>
                  <a:rPr lang="en-US" sz="1400">
                    <a:latin typeface="Verdana" charset="0"/>
                  </a:rPr>
                  <a:t>Cell</a:t>
                </a:r>
              </a:p>
            </p:txBody>
          </p:sp>
          <p:sp>
            <p:nvSpPr>
              <p:cNvPr id="34" name="Text Box 32"/>
              <p:cNvSpPr txBox="1">
                <a:spLocks noChangeArrowheads="1"/>
              </p:cNvSpPr>
              <p:nvPr/>
            </p:nvSpPr>
            <p:spPr bwMode="auto">
              <a:xfrm>
                <a:off x="3163" y="2712"/>
                <a:ext cx="30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b="1"/>
                  <a:t>1:1</a:t>
                </a:r>
              </a:p>
            </p:txBody>
          </p:sp>
          <p:sp>
            <p:nvSpPr>
              <p:cNvPr id="35" name="Text Box 33"/>
              <p:cNvSpPr txBox="1">
                <a:spLocks noChangeArrowheads="1"/>
              </p:cNvSpPr>
              <p:nvPr/>
            </p:nvSpPr>
            <p:spPr bwMode="auto">
              <a:xfrm>
                <a:off x="3043" y="230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b="1"/>
                  <a:t>1:10</a:t>
                </a:r>
                <a:r>
                  <a:rPr lang="en-US" sz="1600" b="1" baseline="30000"/>
                  <a:t>3</a:t>
                </a:r>
              </a:p>
            </p:txBody>
          </p:sp>
        </p:grpSp>
      </p:grpSp>
      <p:grpSp>
        <p:nvGrpSpPr>
          <p:cNvPr id="5" name="Group 7"/>
          <p:cNvGrpSpPr>
            <a:grpSpLocks/>
          </p:cNvGrpSpPr>
          <p:nvPr/>
        </p:nvGrpSpPr>
        <p:grpSpPr bwMode="auto">
          <a:xfrm>
            <a:off x="5329682" y="4909653"/>
            <a:ext cx="781050" cy="755650"/>
            <a:chOff x="4992" y="3124"/>
            <a:chExt cx="492" cy="476"/>
          </a:xfrm>
        </p:grpSpPr>
        <p:sp>
          <p:nvSpPr>
            <p:cNvPr id="40" name="Text Box 8"/>
            <p:cNvSpPr txBox="1">
              <a:spLocks noChangeArrowheads="1"/>
            </p:cNvSpPr>
            <p:nvPr/>
          </p:nvSpPr>
          <p:spPr bwMode="auto">
            <a:xfrm>
              <a:off x="4992" y="3408"/>
              <a:ext cx="492" cy="192"/>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sz="1400" b="1" i="1" dirty="0">
                  <a:latin typeface="Verdana" charset="0"/>
                </a:rPr>
                <a:t>Mote!</a:t>
              </a:r>
            </a:p>
          </p:txBody>
        </p:sp>
        <p:pic>
          <p:nvPicPr>
            <p:cNvPr id="41" name="Picture 9" descr="dots"/>
            <p:cNvPicPr>
              <a:picLocks noChangeAspect="1" noChangeArrowheads="1"/>
            </p:cNvPicPr>
            <p:nvPr/>
          </p:nvPicPr>
          <p:blipFill>
            <a:blip r:embed="rId11"/>
            <a:srcRect/>
            <a:stretch>
              <a:fillRect/>
            </a:stretch>
          </p:blipFill>
          <p:spPr bwMode="auto">
            <a:xfrm>
              <a:off x="5206" y="3124"/>
              <a:ext cx="211" cy="260"/>
            </a:xfrm>
            <a:prstGeom prst="rect">
              <a:avLst/>
            </a:prstGeom>
            <a:noFill/>
          </p:spPr>
        </p:pic>
      </p:grpSp>
      <p:pic>
        <p:nvPicPr>
          <p:cNvPr id="42" name="Picture 3"/>
          <p:cNvPicPr>
            <a:picLocks noChangeAspect="1"/>
          </p:cNvPicPr>
          <p:nvPr/>
        </p:nvPicPr>
        <p:blipFill>
          <a:blip r:embed="rId12"/>
          <a:srcRect/>
          <a:stretch>
            <a:fillRect/>
          </a:stretch>
        </p:blipFill>
        <p:spPr bwMode="auto">
          <a:xfrm>
            <a:off x="5778449" y="1218596"/>
            <a:ext cx="1252243" cy="767207"/>
          </a:xfrm>
          <a:prstGeom prst="rect">
            <a:avLst/>
          </a:prstGeom>
          <a:noFill/>
          <a:ln w="9525">
            <a:noFill/>
            <a:miter lim="800000"/>
            <a:headEnd/>
            <a:tailEnd/>
          </a:ln>
        </p:spPr>
      </p:pic>
      <p:pic>
        <p:nvPicPr>
          <p:cNvPr id="43" name="Picture 42"/>
          <p:cNvPicPr>
            <a:picLocks noChangeAspect="1"/>
          </p:cNvPicPr>
          <p:nvPr/>
        </p:nvPicPr>
        <p:blipFill>
          <a:blip r:embed="rId13"/>
          <a:stretch>
            <a:fillRect/>
          </a:stretch>
        </p:blipFill>
        <p:spPr>
          <a:xfrm>
            <a:off x="5868661" y="4167213"/>
            <a:ext cx="467971" cy="493613"/>
          </a:xfrm>
          <a:prstGeom prst="rect">
            <a:avLst/>
          </a:prstGeom>
        </p:spPr>
      </p:pic>
      <p:pic>
        <p:nvPicPr>
          <p:cNvPr id="44" name="Picture 43"/>
          <p:cNvPicPr>
            <a:picLocks noChangeAspect="1"/>
          </p:cNvPicPr>
          <p:nvPr/>
        </p:nvPicPr>
        <p:blipFill>
          <a:blip r:embed="rId14"/>
          <a:stretch>
            <a:fillRect/>
          </a:stretch>
        </p:blipFill>
        <p:spPr>
          <a:xfrm>
            <a:off x="5133700" y="1686979"/>
            <a:ext cx="1333500" cy="952500"/>
          </a:xfrm>
          <a:prstGeom prst="rect">
            <a:avLst/>
          </a:prstGeom>
        </p:spPr>
      </p:pic>
      <p:pic>
        <p:nvPicPr>
          <p:cNvPr id="45" name="Picture 44"/>
          <p:cNvPicPr>
            <a:picLocks noChangeAspect="1"/>
          </p:cNvPicPr>
          <p:nvPr/>
        </p:nvPicPr>
        <p:blipFill>
          <a:blip r:embed="rId15"/>
          <a:stretch>
            <a:fillRect/>
          </a:stretch>
        </p:blipFill>
        <p:spPr>
          <a:xfrm>
            <a:off x="5625646" y="2567388"/>
            <a:ext cx="864217" cy="822885"/>
          </a:xfrm>
          <a:prstGeom prst="rect">
            <a:avLst/>
          </a:prstGeom>
        </p:spPr>
      </p:pic>
      <p:pic>
        <p:nvPicPr>
          <p:cNvPr id="46" name="Picture 45"/>
          <p:cNvPicPr>
            <a:picLocks noChangeAspect="1"/>
          </p:cNvPicPr>
          <p:nvPr/>
        </p:nvPicPr>
        <p:blipFill>
          <a:blip r:embed="rId16"/>
          <a:stretch>
            <a:fillRect/>
          </a:stretch>
        </p:blipFill>
        <p:spPr>
          <a:xfrm>
            <a:off x="5794099" y="3393909"/>
            <a:ext cx="583453" cy="575708"/>
          </a:xfrm>
          <a:prstGeom prst="rect">
            <a:avLst/>
          </a:prstGeom>
        </p:spPr>
      </p:pic>
      <p:pic>
        <p:nvPicPr>
          <p:cNvPr id="47" name="Picture 46"/>
          <p:cNvPicPr>
            <a:picLocks noChangeAspect="1"/>
          </p:cNvPicPr>
          <p:nvPr/>
        </p:nvPicPr>
        <p:blipFill>
          <a:blip r:embed="rId17"/>
          <a:stretch>
            <a:fillRect/>
          </a:stretch>
        </p:blipFill>
        <p:spPr>
          <a:xfrm>
            <a:off x="6081287" y="3763803"/>
            <a:ext cx="540718" cy="485962"/>
          </a:xfrm>
          <a:prstGeom prst="rect">
            <a:avLst/>
          </a:prstGeom>
        </p:spPr>
      </p:pic>
      <p:cxnSp>
        <p:nvCxnSpPr>
          <p:cNvPr id="49" name="Straight Connector 48"/>
          <p:cNvCxnSpPr/>
          <p:nvPr/>
        </p:nvCxnSpPr>
        <p:spPr>
          <a:xfrm>
            <a:off x="3612688" y="2045567"/>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914500" y="2705967"/>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918546" y="3554626"/>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Cloud 56"/>
          <p:cNvSpPr/>
          <p:nvPr/>
        </p:nvSpPr>
        <p:spPr>
          <a:xfrm>
            <a:off x="5526390" y="626156"/>
            <a:ext cx="1667794" cy="1987176"/>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739336" y="6004213"/>
            <a:ext cx="6690804" cy="461665"/>
          </a:xfrm>
          <a:prstGeom prst="rect">
            <a:avLst/>
          </a:prstGeom>
          <a:noFill/>
        </p:spPr>
        <p:txBody>
          <a:bodyPr wrap="none" rtlCol="0">
            <a:spAutoFit/>
          </a:bodyPr>
          <a:lstStyle/>
          <a:p>
            <a:r>
              <a:rPr lang="en-US" dirty="0" smtClean="0"/>
              <a:t>Bell’s Law: new computer class per 10 years</a:t>
            </a:r>
            <a:endParaRPr lang="en-US" dirty="0"/>
          </a:p>
        </p:txBody>
      </p:sp>
      <p:sp>
        <p:nvSpPr>
          <p:cNvPr id="53" name="Rounded Rectangular Callout 52"/>
          <p:cNvSpPr/>
          <p:nvPr/>
        </p:nvSpPr>
        <p:spPr bwMode="auto">
          <a:xfrm>
            <a:off x="6172200" y="5715000"/>
            <a:ext cx="1905000" cy="838200"/>
          </a:xfrm>
          <a:prstGeom prst="wedgeRoundRectCallout">
            <a:avLst>
              <a:gd name="adj1" fmla="val -55278"/>
              <a:gd name="adj2" fmla="val -109144"/>
              <a:gd name="adj3" fmla="val 16667"/>
            </a:avLst>
          </a:prstGeom>
          <a:solidFill>
            <a:schemeClr val="accent3">
              <a:lumMod val="85000"/>
            </a:schemeClr>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cs typeface="Helvetica"/>
              </a:rPr>
              <a:t>The Internet of Things!</a:t>
            </a:r>
          </a:p>
        </p:txBody>
      </p:sp>
      <p:sp>
        <p:nvSpPr>
          <p:cNvPr id="6" name="Right Brace 5"/>
          <p:cNvSpPr/>
          <p:nvPr/>
        </p:nvSpPr>
        <p:spPr bwMode="auto">
          <a:xfrm>
            <a:off x="7239000" y="1524000"/>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4" name="Right Brace 53"/>
          <p:cNvSpPr/>
          <p:nvPr/>
        </p:nvSpPr>
        <p:spPr bwMode="auto">
          <a:xfrm>
            <a:off x="7467600" y="2895600"/>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5" name="Right Brace 54"/>
          <p:cNvSpPr/>
          <p:nvPr/>
        </p:nvSpPr>
        <p:spPr bwMode="auto">
          <a:xfrm>
            <a:off x="7239000" y="4343400"/>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7620000" y="1371600"/>
            <a:ext cx="1524000" cy="1569660"/>
          </a:xfrm>
          <a:prstGeom prst="rect">
            <a:avLst/>
          </a:prstGeom>
          <a:noFill/>
        </p:spPr>
        <p:txBody>
          <a:bodyPr wrap="square" rtlCol="0">
            <a:spAutoFit/>
          </a:bodyPr>
          <a:lstStyle/>
          <a:p>
            <a:r>
              <a:rPr lang="en-US" sz="1600" dirty="0" smtClean="0"/>
              <a:t>Number crunching, Data Storage, Massive Services,</a:t>
            </a:r>
          </a:p>
          <a:p>
            <a:r>
              <a:rPr lang="en-US" sz="1600" dirty="0" smtClean="0"/>
              <a:t>Mining</a:t>
            </a:r>
            <a:endParaRPr lang="en-US" sz="1600" dirty="0"/>
          </a:p>
        </p:txBody>
      </p:sp>
      <p:sp>
        <p:nvSpPr>
          <p:cNvPr id="56" name="TextBox 55"/>
          <p:cNvSpPr txBox="1"/>
          <p:nvPr/>
        </p:nvSpPr>
        <p:spPr>
          <a:xfrm>
            <a:off x="7772400" y="3276600"/>
            <a:ext cx="1524000" cy="584776"/>
          </a:xfrm>
          <a:prstGeom prst="rect">
            <a:avLst/>
          </a:prstGeom>
          <a:noFill/>
        </p:spPr>
        <p:txBody>
          <a:bodyPr wrap="square" rtlCol="0">
            <a:spAutoFit/>
          </a:bodyPr>
          <a:lstStyle/>
          <a:p>
            <a:r>
              <a:rPr lang="en-US" sz="1600" dirty="0" smtClean="0"/>
              <a:t>Productivity,</a:t>
            </a:r>
          </a:p>
          <a:p>
            <a:r>
              <a:rPr lang="en-US" sz="1600" dirty="0" smtClean="0"/>
              <a:t>Interactive</a:t>
            </a:r>
            <a:endParaRPr lang="en-US" sz="1600" dirty="0"/>
          </a:p>
        </p:txBody>
      </p:sp>
      <p:sp>
        <p:nvSpPr>
          <p:cNvPr id="58" name="TextBox 57"/>
          <p:cNvSpPr txBox="1"/>
          <p:nvPr/>
        </p:nvSpPr>
        <p:spPr>
          <a:xfrm>
            <a:off x="7607300" y="4419600"/>
            <a:ext cx="1524000" cy="830997"/>
          </a:xfrm>
          <a:prstGeom prst="rect">
            <a:avLst/>
          </a:prstGeom>
          <a:noFill/>
        </p:spPr>
        <p:txBody>
          <a:bodyPr wrap="square" rtlCol="0">
            <a:spAutoFit/>
          </a:bodyPr>
          <a:lstStyle/>
          <a:p>
            <a:r>
              <a:rPr lang="en-US" sz="1600" dirty="0" smtClean="0"/>
              <a:t>Streaming from/to the physical world</a:t>
            </a:r>
            <a:endParaRPr lang="en-US" sz="1600" dirty="0"/>
          </a:p>
        </p:txBody>
      </p:sp>
    </p:spTree>
    <p:extLst>
      <p:ext uri="{BB962C8B-B14F-4D97-AF65-F5344CB8AC3E}">
        <p14:creationId xmlns:p14="http://schemas.microsoft.com/office/powerpoint/2010/main" val="55793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atin typeface="Helvetica" charset="0"/>
                <a:ea typeface="ＭＳ Ｐゴシック" charset="0"/>
                <a:cs typeface="ＭＳ Ｐゴシック" charset="0"/>
              </a:rPr>
              <a:t>Computing Devices Everywhere</a:t>
            </a:r>
          </a:p>
        </p:txBody>
      </p:sp>
      <p:pic>
        <p:nvPicPr>
          <p:cNvPr id="4" name="Picture 4" descr="mac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110343"/>
            <a:ext cx="34861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millennium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957943"/>
            <a:ext cx="286861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pic>
        <p:nvPicPr>
          <p:cNvPr id="6"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996543"/>
            <a:ext cx="2314575"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15"/>
          <p:cNvGraphicFramePr>
            <a:graphicFrameLocks noGrp="1" noChangeAspect="1"/>
          </p:cNvGraphicFramePr>
          <p:nvPr>
            <p:ph sz="half" idx="4294967295"/>
            <p:extLst>
              <p:ext uri="{D42A27DB-BD31-4B8C-83A1-F6EECF244321}">
                <p14:modId xmlns:p14="http://schemas.microsoft.com/office/powerpoint/2010/main" val="1053692383"/>
              </p:ext>
            </p:extLst>
          </p:nvPr>
        </p:nvGraphicFramePr>
        <p:xfrm>
          <a:off x="563563" y="3188381"/>
          <a:ext cx="2071687" cy="1450975"/>
        </p:xfrm>
        <a:graphic>
          <a:graphicData uri="http://schemas.openxmlformats.org/presentationml/2006/ole">
            <mc:AlternateContent xmlns:mc="http://schemas.openxmlformats.org/markup-compatibility/2006">
              <mc:Choice xmlns:v="urn:schemas-microsoft-com:vml" Requires="v">
                <p:oleObj spid="_x0000_s9233" name="Clip" r:id="rId7" imgW="5680845" imgH="3977862" progId="MS_ClipArt_Gallery.2">
                  <p:embed/>
                </p:oleObj>
              </mc:Choice>
              <mc:Fallback>
                <p:oleObj name="Clip" r:id="rId7" imgW="5680845" imgH="3977862"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563" y="3188381"/>
                        <a:ext cx="2071687" cy="145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pic>
        <p:nvPicPr>
          <p:cNvPr id="8"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4767943"/>
            <a:ext cx="205740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pic>
        <p:nvPicPr>
          <p:cNvPr id="9"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2481943"/>
            <a:ext cx="261937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pic>
        <p:nvPicPr>
          <p:cNvPr id="17416" name="Picture 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086600" y="4844143"/>
            <a:ext cx="10795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8235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3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nodeType="afterGroup">
                            <p:stCondLst>
                              <p:cond delay="300"/>
                            </p:stCondLst>
                            <p:childTnLst>
                              <p:par>
                                <p:cTn id="8" presetID="1" presetClass="entr" presetSubtype="0" fill="hold" nodeType="afterEffect">
                                  <p:stCondLst>
                                    <p:cond delay="3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nodeType="afterGroup">
                            <p:stCondLst>
                              <p:cond delay="600"/>
                            </p:stCondLst>
                            <p:childTnLst>
                              <p:par>
                                <p:cTn id="11" presetID="1" presetClass="entr" presetSubtype="0" fill="hold" nodeType="afterEffect">
                                  <p:stCondLst>
                                    <p:cond delay="3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nodeType="afterGroup">
                            <p:stCondLst>
                              <p:cond delay="900"/>
                            </p:stCondLst>
                            <p:childTnLst>
                              <p:par>
                                <p:cTn id="14" presetID="1" presetClass="entr" presetSubtype="0" fill="hold" nodeType="afterEffect">
                                  <p:stCondLst>
                                    <p:cond delay="30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nodeType="afterGroup">
                            <p:stCondLst>
                              <p:cond delay="1200"/>
                            </p:stCondLst>
                            <p:childTnLst>
                              <p:par>
                                <p:cTn id="17" presetID="1" presetClass="entr" presetSubtype="0" fill="hold" nodeType="afterEffect">
                                  <p:stCondLst>
                                    <p:cond delay="3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2529" name="Object 2"/>
          <p:cNvGraphicFramePr>
            <a:graphicFrameLocks noGrp="1" noChangeAspect="1"/>
          </p:cNvGraphicFramePr>
          <p:nvPr>
            <p:ph idx="1"/>
          </p:nvPr>
        </p:nvGraphicFramePr>
        <p:xfrm>
          <a:off x="6350" y="850900"/>
          <a:ext cx="9145588" cy="4964113"/>
        </p:xfrm>
        <a:graphic>
          <a:graphicData uri="http://schemas.openxmlformats.org/presentationml/2006/ole">
            <mc:AlternateContent xmlns:mc="http://schemas.openxmlformats.org/markup-compatibility/2006">
              <mc:Choice xmlns:v="urn:schemas-microsoft-com:vml" Requires="v">
                <p:oleObj spid="_x0000_s14352" name="Chart" r:id="rId4" imgW="8369300" imgH="4546600" progId="Excel.Chart.8">
                  <p:embed/>
                </p:oleObj>
              </mc:Choice>
              <mc:Fallback>
                <p:oleObj name="Chart" r:id="rId4" imgW="8369300" imgH="4546600"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 y="850900"/>
                        <a:ext cx="9145588"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0" name="Rectangle 3"/>
          <p:cNvSpPr>
            <a:spLocks noGrp="1" noChangeArrowheads="1"/>
          </p:cNvSpPr>
          <p:nvPr>
            <p:ph type="title"/>
          </p:nvPr>
        </p:nvSpPr>
        <p:spPr>
          <a:xfrm>
            <a:off x="609600" y="228600"/>
            <a:ext cx="8229600" cy="533400"/>
          </a:xfrm>
        </p:spPr>
        <p:txBody>
          <a:bodyPr/>
          <a:lstStyle/>
          <a:p>
            <a:r>
              <a:rPr lang="en-US">
                <a:latin typeface="Helvetica" charset="0"/>
                <a:ea typeface="ＭＳ Ｐゴシック" charset="0"/>
                <a:cs typeface="ＭＳ Ｐゴシック" charset="0"/>
              </a:rPr>
              <a:t>New Challenge: Slowdown in Joy’s law</a:t>
            </a:r>
            <a:br>
              <a:rPr lang="en-US">
                <a:latin typeface="Helvetica" charset="0"/>
                <a:ea typeface="ＭＳ Ｐゴシック" charset="0"/>
                <a:cs typeface="ＭＳ Ｐゴシック" charset="0"/>
              </a:rPr>
            </a:br>
            <a:r>
              <a:rPr lang="en-US">
                <a:latin typeface="Helvetica" charset="0"/>
                <a:ea typeface="ＭＳ Ｐゴシック" charset="0"/>
                <a:cs typeface="ＭＳ Ｐゴシック" charset="0"/>
              </a:rPr>
              <a:t> of Performance</a:t>
            </a:r>
          </a:p>
        </p:txBody>
      </p:sp>
      <p:sp>
        <p:nvSpPr>
          <p:cNvPr id="22531" name="Text Box 4"/>
          <p:cNvSpPr txBox="1">
            <a:spLocks noChangeArrowheads="1"/>
          </p:cNvSpPr>
          <p:nvPr/>
        </p:nvSpPr>
        <p:spPr bwMode="auto">
          <a:xfrm>
            <a:off x="152400" y="5546725"/>
            <a:ext cx="4876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buFontTx/>
              <a:buChar char="•"/>
            </a:pPr>
            <a:r>
              <a:rPr lang="en-US" sz="2000" b="0">
                <a:latin typeface="Arial" charset="0"/>
                <a:cs typeface="Arial" charset="0"/>
              </a:rPr>
              <a:t> VAX	        : 25%/year 1978 to 1986</a:t>
            </a:r>
          </a:p>
          <a:p>
            <a:pPr eaLnBrk="1" hangingPunct="1">
              <a:buFontTx/>
              <a:buChar char="•"/>
            </a:pPr>
            <a:r>
              <a:rPr lang="en-US" sz="2000" b="0">
                <a:latin typeface="Arial" charset="0"/>
                <a:cs typeface="Arial" charset="0"/>
              </a:rPr>
              <a:t> RISC + x86: 52%/year 1986 to 2002</a:t>
            </a:r>
          </a:p>
          <a:p>
            <a:pPr eaLnBrk="1" hangingPunct="1">
              <a:buFontTx/>
              <a:buChar char="•"/>
            </a:pPr>
            <a:r>
              <a:rPr lang="en-US" sz="2000" b="0">
                <a:latin typeface="Arial" charset="0"/>
                <a:cs typeface="Arial" charset="0"/>
              </a:rPr>
              <a:t> RISC + x86: ??%/year 2002 to present</a:t>
            </a:r>
          </a:p>
        </p:txBody>
      </p:sp>
      <p:sp>
        <p:nvSpPr>
          <p:cNvPr id="22532" name="Text Box 5"/>
          <p:cNvSpPr txBox="1">
            <a:spLocks noChangeArrowheads="1"/>
          </p:cNvSpPr>
          <p:nvPr/>
        </p:nvSpPr>
        <p:spPr bwMode="auto">
          <a:xfrm>
            <a:off x="1143000" y="1143000"/>
            <a:ext cx="49799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600" b="0">
                <a:latin typeface="Times" charset="0"/>
              </a:rPr>
              <a:t>From Hennessy and Patterson, </a:t>
            </a:r>
            <a:r>
              <a:rPr lang="en-US" sz="1600" b="0" i="1">
                <a:latin typeface="Times" charset="0"/>
              </a:rPr>
              <a:t>Computer Architecture: A Quantitative Approach</a:t>
            </a:r>
            <a:r>
              <a:rPr lang="en-US" sz="1600" b="0">
                <a:latin typeface="Times" charset="0"/>
              </a:rPr>
              <a:t>, 4th edition, Sept. 15, 2006</a:t>
            </a:r>
          </a:p>
        </p:txBody>
      </p:sp>
      <p:sp>
        <p:nvSpPr>
          <p:cNvPr id="297990" name="Text Box 6"/>
          <p:cNvSpPr txBox="1">
            <a:spLocks noChangeArrowheads="1"/>
          </p:cNvSpPr>
          <p:nvPr/>
        </p:nvSpPr>
        <p:spPr bwMode="auto">
          <a:xfrm>
            <a:off x="4572000" y="3733800"/>
            <a:ext cx="441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a:solidFill>
                  <a:srgbClr val="FF0000"/>
                </a:solidFill>
                <a:latin typeface="Arial" charset="0"/>
                <a:sym typeface="Symbol" charset="0"/>
              </a:rPr>
              <a:t> </a:t>
            </a:r>
            <a:r>
              <a:rPr lang="en-US">
                <a:solidFill>
                  <a:srgbClr val="FF0000"/>
                </a:solidFill>
                <a:latin typeface="Arial" charset="0"/>
              </a:rPr>
              <a:t>Sea change in chip design: multiple “cores” or processors per chip</a:t>
            </a:r>
          </a:p>
        </p:txBody>
      </p:sp>
      <p:sp>
        <p:nvSpPr>
          <p:cNvPr id="22534" name="Text Box 7"/>
          <p:cNvSpPr txBox="1">
            <a:spLocks noChangeArrowheads="1"/>
          </p:cNvSpPr>
          <p:nvPr/>
        </p:nvSpPr>
        <p:spPr bwMode="auto">
          <a:xfrm>
            <a:off x="8686800" y="898525"/>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solidFill>
                  <a:srgbClr val="FF0000"/>
                </a:solidFill>
                <a:latin typeface="Arial" charset="0"/>
              </a:rPr>
              <a:t>3X</a:t>
            </a:r>
          </a:p>
        </p:txBody>
      </p:sp>
      <p:sp>
        <p:nvSpPr>
          <p:cNvPr id="22535" name="Line 8"/>
          <p:cNvSpPr>
            <a:spLocks noChangeShapeType="1"/>
          </p:cNvSpPr>
          <p:nvPr/>
        </p:nvSpPr>
        <p:spPr bwMode="auto">
          <a:xfrm>
            <a:off x="8763000" y="850900"/>
            <a:ext cx="0" cy="457200"/>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6" name="TextBox 1"/>
          <p:cNvSpPr txBox="1">
            <a:spLocks noChangeArrowheads="1"/>
          </p:cNvSpPr>
          <p:nvPr/>
        </p:nvSpPr>
        <p:spPr bwMode="auto">
          <a:xfrm>
            <a:off x="1371600" y="1828800"/>
            <a:ext cx="4070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Helvetica" charset="0"/>
                <a:cs typeface="Helvetica" charset="0"/>
              </a:rPr>
              <a:t>Joy’s Law: Perf ≈ 2</a:t>
            </a:r>
            <a:r>
              <a:rPr lang="en-US" sz="2000" b="0" baseline="30000">
                <a:latin typeface="Helvetica" charset="0"/>
                <a:cs typeface="Helvetica" charset="0"/>
              </a:rPr>
              <a:t>(Year-1984) </a:t>
            </a:r>
            <a:r>
              <a:rPr lang="en-US" sz="2000" b="0">
                <a:latin typeface="Helvetica" charset="0"/>
                <a:cs typeface="Helvetica" charset="0"/>
              </a:rPr>
              <a:t>MIPS</a:t>
            </a:r>
          </a:p>
        </p:txBody>
      </p:sp>
    </p:spTree>
    <p:extLst>
      <p:ext uri="{BB962C8B-B14F-4D97-AF65-F5344CB8AC3E}">
        <p14:creationId xmlns:p14="http://schemas.microsoft.com/office/powerpoint/2010/main" val="230553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533400" y="76200"/>
            <a:ext cx="7504113" cy="584200"/>
          </a:xfrm>
        </p:spPr>
        <p:txBody>
          <a:bodyPr/>
          <a:lstStyle/>
          <a:p>
            <a:r>
              <a:rPr lang="en-US">
                <a:latin typeface="Helvetica" charset="0"/>
                <a:ea typeface="ＭＳ Ｐゴシック" charset="0"/>
                <a:cs typeface="ＭＳ Ｐゴシック" charset="0"/>
              </a:rPr>
              <a:t>ManyCore Chips: The future is here</a:t>
            </a:r>
          </a:p>
        </p:txBody>
      </p:sp>
      <p:sp>
        <p:nvSpPr>
          <p:cNvPr id="2960387" name="Rectangle 3"/>
          <p:cNvSpPr>
            <a:spLocks noGrp="1" noChangeArrowheads="1"/>
          </p:cNvSpPr>
          <p:nvPr>
            <p:ph type="body" idx="1"/>
          </p:nvPr>
        </p:nvSpPr>
        <p:spPr>
          <a:xfrm>
            <a:off x="228600" y="4191000"/>
            <a:ext cx="8915400" cy="2362200"/>
          </a:xfrm>
        </p:spPr>
        <p:txBody>
          <a:bodyPr/>
          <a:lstStyle/>
          <a:p>
            <a:pPr>
              <a:lnSpc>
                <a:spcPct val="70000"/>
              </a:lnSpc>
            </a:pPr>
            <a:r>
              <a:rPr lang="en-US" sz="2200">
                <a:latin typeface="Helvetica" charset="0"/>
                <a:ea typeface="ＭＳ Ｐゴシック" charset="0"/>
                <a:cs typeface="ＭＳ Ｐゴシック" charset="0"/>
              </a:rPr>
              <a:t>“</a:t>
            </a:r>
            <a:r>
              <a:rPr lang="en-US" altLang="ja-JP" sz="2200">
                <a:latin typeface="Helvetica" charset="0"/>
                <a:ea typeface="ＭＳ Ｐゴシック" charset="0"/>
                <a:cs typeface="ＭＳ Ｐゴシック" charset="0"/>
              </a:rPr>
              <a:t>ManyCore</a:t>
            </a:r>
            <a:r>
              <a:rPr lang="en-US" sz="2200">
                <a:latin typeface="Helvetica" charset="0"/>
                <a:ea typeface="ＭＳ Ｐゴシック" charset="0"/>
                <a:cs typeface="ＭＳ Ｐゴシック" charset="0"/>
              </a:rPr>
              <a:t>”</a:t>
            </a:r>
            <a:r>
              <a:rPr lang="en-US" altLang="ja-JP" sz="2200">
                <a:latin typeface="Helvetica" charset="0"/>
                <a:ea typeface="ＭＳ Ｐゴシック" charset="0"/>
                <a:cs typeface="ＭＳ Ｐゴシック" charset="0"/>
              </a:rPr>
              <a:t> refers to many processors/chip</a:t>
            </a:r>
          </a:p>
          <a:p>
            <a:pPr lvl="1">
              <a:lnSpc>
                <a:spcPct val="70000"/>
              </a:lnSpc>
            </a:pPr>
            <a:r>
              <a:rPr lang="en-US" sz="2000">
                <a:latin typeface="Helvetica" charset="0"/>
                <a:ea typeface="ＭＳ Ｐゴシック" charset="0"/>
              </a:rPr>
              <a:t>64?  128?  Hard to say exact boundary</a:t>
            </a:r>
          </a:p>
          <a:p>
            <a:pPr>
              <a:lnSpc>
                <a:spcPct val="70000"/>
              </a:lnSpc>
            </a:pPr>
            <a:r>
              <a:rPr lang="en-US" sz="2200">
                <a:latin typeface="Helvetica" charset="0"/>
                <a:ea typeface="ＭＳ Ｐゴシック" charset="0"/>
                <a:cs typeface="ＭＳ Ｐゴシック" charset="0"/>
              </a:rPr>
              <a:t>How to program these?</a:t>
            </a:r>
          </a:p>
          <a:p>
            <a:pPr lvl="1">
              <a:lnSpc>
                <a:spcPct val="70000"/>
              </a:lnSpc>
            </a:pPr>
            <a:r>
              <a:rPr lang="en-US" sz="2000">
                <a:latin typeface="Helvetica" charset="0"/>
                <a:ea typeface="ＭＳ Ｐゴシック" charset="0"/>
              </a:rPr>
              <a:t>Use 2 CPUs for video/audio</a:t>
            </a:r>
          </a:p>
          <a:p>
            <a:pPr lvl="1">
              <a:lnSpc>
                <a:spcPct val="70000"/>
              </a:lnSpc>
            </a:pPr>
            <a:r>
              <a:rPr lang="en-US" sz="2000">
                <a:latin typeface="Helvetica" charset="0"/>
                <a:ea typeface="ＭＳ Ｐゴシック" charset="0"/>
              </a:rPr>
              <a:t>Use 1 for word processor, 1 for browser</a:t>
            </a:r>
          </a:p>
          <a:p>
            <a:pPr lvl="1">
              <a:lnSpc>
                <a:spcPct val="70000"/>
              </a:lnSpc>
            </a:pPr>
            <a:r>
              <a:rPr lang="en-US" sz="2000">
                <a:latin typeface="Helvetica" charset="0"/>
                <a:ea typeface="ＭＳ Ｐゴシック" charset="0"/>
              </a:rPr>
              <a:t>76 for virus checking???</a:t>
            </a:r>
          </a:p>
          <a:p>
            <a:pPr>
              <a:lnSpc>
                <a:spcPct val="70000"/>
              </a:lnSpc>
            </a:pPr>
            <a:r>
              <a:rPr lang="en-US" sz="2200">
                <a:solidFill>
                  <a:schemeClr val="hlink"/>
                </a:solidFill>
                <a:latin typeface="Helvetica" charset="0"/>
                <a:ea typeface="ＭＳ Ｐゴシック" charset="0"/>
                <a:cs typeface="ＭＳ Ｐゴシック" charset="0"/>
              </a:rPr>
              <a:t>Parallelism must be exploited at all levels</a:t>
            </a:r>
          </a:p>
        </p:txBody>
      </p:sp>
      <p:sp>
        <p:nvSpPr>
          <p:cNvPr id="16" name="Content Placeholder 2"/>
          <p:cNvSpPr txBox="1">
            <a:spLocks/>
          </p:cNvSpPr>
          <p:nvPr/>
        </p:nvSpPr>
        <p:spPr bwMode="auto">
          <a:xfrm>
            <a:off x="1828800" y="685800"/>
            <a:ext cx="6248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a:defRPr sz="2400" b="1">
                <a:solidFill>
                  <a:schemeClr val="tx1"/>
                </a:solidFill>
                <a:latin typeface="Comic Sans MS" charset="0"/>
                <a:ea typeface="ＭＳ Ｐゴシック" charset="0"/>
                <a:cs typeface="ＭＳ Ｐゴシック" charset="0"/>
              </a:defRPr>
            </a:lvl1pPr>
            <a:lvl2pPr indent="-22860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nSpc>
                <a:spcPct val="85000"/>
              </a:lnSpc>
              <a:spcBef>
                <a:spcPts val="300"/>
              </a:spcBef>
              <a:buSzPct val="100000"/>
              <a:buFontTx/>
              <a:buChar char="•"/>
            </a:pPr>
            <a:r>
              <a:rPr lang="en-US" b="0">
                <a:latin typeface="Helvetica" charset="0"/>
                <a:cs typeface="Helvetica" charset="0"/>
              </a:rPr>
              <a:t>Intel 80-core multicore chip (Feb 2007)</a:t>
            </a:r>
          </a:p>
          <a:p>
            <a:pPr lvl="1">
              <a:lnSpc>
                <a:spcPct val="85000"/>
              </a:lnSpc>
              <a:spcBef>
                <a:spcPts val="300"/>
              </a:spcBef>
              <a:buSzPct val="100000"/>
              <a:buFontTx/>
              <a:buChar char="–"/>
            </a:pPr>
            <a:r>
              <a:rPr lang="en-US" sz="1800" b="0">
                <a:latin typeface="Helvetica" charset="0"/>
                <a:cs typeface="Helvetica" charset="0"/>
              </a:rPr>
              <a:t>80 simple cores</a:t>
            </a:r>
          </a:p>
          <a:p>
            <a:pPr lvl="1">
              <a:lnSpc>
                <a:spcPct val="85000"/>
              </a:lnSpc>
              <a:spcBef>
                <a:spcPts val="300"/>
              </a:spcBef>
              <a:buSzPct val="100000"/>
              <a:buFontTx/>
              <a:buChar char="–"/>
            </a:pPr>
            <a:r>
              <a:rPr lang="en-US" sz="1800" b="0">
                <a:latin typeface="Helvetica" charset="0"/>
                <a:cs typeface="Helvetica" charset="0"/>
              </a:rPr>
              <a:t>Two FP-engines / core</a:t>
            </a:r>
          </a:p>
          <a:p>
            <a:pPr lvl="1">
              <a:lnSpc>
                <a:spcPct val="85000"/>
              </a:lnSpc>
              <a:spcBef>
                <a:spcPts val="300"/>
              </a:spcBef>
              <a:buSzPct val="100000"/>
              <a:buFontTx/>
              <a:buChar char="–"/>
            </a:pPr>
            <a:r>
              <a:rPr lang="en-US" sz="1800" b="0">
                <a:latin typeface="Helvetica" charset="0"/>
                <a:cs typeface="Helvetica" charset="0"/>
              </a:rPr>
              <a:t>Mesh-like network</a:t>
            </a:r>
          </a:p>
          <a:p>
            <a:pPr lvl="1">
              <a:lnSpc>
                <a:spcPct val="85000"/>
              </a:lnSpc>
              <a:spcBef>
                <a:spcPts val="300"/>
              </a:spcBef>
              <a:buSzPct val="100000"/>
              <a:buFontTx/>
              <a:buChar char="–"/>
            </a:pPr>
            <a:r>
              <a:rPr lang="en-US" sz="1800" b="0">
                <a:latin typeface="Helvetica" charset="0"/>
                <a:cs typeface="Helvetica" charset="0"/>
              </a:rPr>
              <a:t>100 million transistors</a:t>
            </a:r>
          </a:p>
          <a:p>
            <a:pPr lvl="2">
              <a:lnSpc>
                <a:spcPct val="85000"/>
              </a:lnSpc>
              <a:spcBef>
                <a:spcPts val="300"/>
              </a:spcBef>
              <a:buSzPct val="100000"/>
              <a:buFontTx/>
              <a:buChar char="•"/>
            </a:pPr>
            <a:endParaRPr lang="en-US" sz="2200" b="0">
              <a:latin typeface="Helvetica" charset="0"/>
              <a:cs typeface="Helvetica" charset="0"/>
            </a:endParaRPr>
          </a:p>
          <a:p>
            <a:pPr>
              <a:lnSpc>
                <a:spcPct val="85000"/>
              </a:lnSpc>
              <a:spcBef>
                <a:spcPts val="300"/>
              </a:spcBef>
              <a:buSzPct val="100000"/>
              <a:buFontTx/>
              <a:buChar char="•"/>
            </a:pPr>
            <a:r>
              <a:rPr lang="en-US" sz="2200" b="0">
                <a:latin typeface="Helvetica" charset="0"/>
                <a:cs typeface="Helvetica" charset="0"/>
              </a:rPr>
              <a:t>Intel Single-Chip Cloud </a:t>
            </a:r>
            <a:br>
              <a:rPr lang="en-US" sz="2200" b="0">
                <a:latin typeface="Helvetica" charset="0"/>
                <a:cs typeface="Helvetica" charset="0"/>
              </a:rPr>
            </a:br>
            <a:r>
              <a:rPr lang="en-US" sz="2200" b="0">
                <a:latin typeface="Helvetica" charset="0"/>
                <a:cs typeface="Helvetica" charset="0"/>
              </a:rPr>
              <a:t>Computer  (August 2010)</a:t>
            </a:r>
          </a:p>
          <a:p>
            <a:pPr lvl="1">
              <a:lnSpc>
                <a:spcPct val="85000"/>
              </a:lnSpc>
              <a:spcBef>
                <a:spcPts val="300"/>
              </a:spcBef>
              <a:buSzPct val="100000"/>
              <a:buFontTx/>
              <a:buChar char="–"/>
            </a:pPr>
            <a:r>
              <a:rPr lang="en-US" sz="1800" b="0">
                <a:latin typeface="Helvetica" charset="0"/>
                <a:cs typeface="Helvetica" charset="0"/>
              </a:rPr>
              <a:t>24 </a:t>
            </a:r>
            <a:r>
              <a:rPr lang="ja-JP" altLang="en-US" sz="1800" b="0">
                <a:latin typeface="Helvetica" charset="0"/>
                <a:cs typeface="Helvetica" charset="0"/>
              </a:rPr>
              <a:t>“</a:t>
            </a:r>
            <a:r>
              <a:rPr lang="en-US" altLang="ja-JP" sz="1800" b="0">
                <a:latin typeface="Helvetica" charset="0"/>
                <a:cs typeface="Helvetica" charset="0"/>
              </a:rPr>
              <a:t>tiles</a:t>
            </a:r>
            <a:r>
              <a:rPr lang="ja-JP" altLang="en-US" sz="1800" b="0">
                <a:latin typeface="Helvetica" charset="0"/>
                <a:cs typeface="Helvetica" charset="0"/>
              </a:rPr>
              <a:t>”</a:t>
            </a:r>
            <a:r>
              <a:rPr lang="en-US" altLang="ja-JP" sz="1800" b="0">
                <a:latin typeface="Helvetica" charset="0"/>
                <a:cs typeface="Helvetica" charset="0"/>
              </a:rPr>
              <a:t> with two cores/tile </a:t>
            </a:r>
          </a:p>
          <a:p>
            <a:pPr lvl="1">
              <a:lnSpc>
                <a:spcPct val="85000"/>
              </a:lnSpc>
              <a:spcBef>
                <a:spcPts val="300"/>
              </a:spcBef>
              <a:buSzPct val="100000"/>
              <a:buFontTx/>
              <a:buChar char="–"/>
            </a:pPr>
            <a:r>
              <a:rPr lang="en-US" sz="1800" b="0">
                <a:latin typeface="Helvetica" charset="0"/>
                <a:cs typeface="Helvetica" charset="0"/>
              </a:rPr>
              <a:t>24-router mesh network </a:t>
            </a:r>
          </a:p>
          <a:p>
            <a:pPr lvl="1">
              <a:lnSpc>
                <a:spcPct val="85000"/>
              </a:lnSpc>
              <a:spcBef>
                <a:spcPts val="300"/>
              </a:spcBef>
              <a:buSzPct val="100000"/>
              <a:buFontTx/>
              <a:buChar char="–"/>
            </a:pPr>
            <a:r>
              <a:rPr lang="en-US" sz="1800" b="0">
                <a:latin typeface="Helvetica" charset="0"/>
                <a:cs typeface="Helvetica" charset="0"/>
              </a:rPr>
              <a:t>4 DDR3 memory controllers</a:t>
            </a:r>
          </a:p>
          <a:p>
            <a:pPr lvl="1">
              <a:lnSpc>
                <a:spcPct val="85000"/>
              </a:lnSpc>
              <a:spcBef>
                <a:spcPts val="300"/>
              </a:spcBef>
              <a:buSzPct val="100000"/>
              <a:buFontTx/>
              <a:buChar char="–"/>
            </a:pPr>
            <a:r>
              <a:rPr lang="en-US" sz="1800" b="0">
                <a:latin typeface="Helvetica" charset="0"/>
                <a:cs typeface="Helvetica" charset="0"/>
              </a:rPr>
              <a:t>Hardware support for message-passing </a:t>
            </a:r>
          </a:p>
          <a:p>
            <a:pPr>
              <a:lnSpc>
                <a:spcPct val="85000"/>
              </a:lnSpc>
              <a:spcBef>
                <a:spcPts val="300"/>
              </a:spcBef>
              <a:buSzPct val="100000"/>
              <a:buFontTx/>
              <a:buChar char="•"/>
            </a:pPr>
            <a:endParaRPr lang="en-US" b="0">
              <a:latin typeface="Helvetica" charset="0"/>
              <a:cs typeface="Helvetica" charset="0"/>
            </a:endParaRPr>
          </a:p>
          <a:p>
            <a:pPr lvl="1">
              <a:lnSpc>
                <a:spcPct val="85000"/>
              </a:lnSpc>
              <a:spcBef>
                <a:spcPts val="300"/>
              </a:spcBef>
              <a:buSzPct val="100000"/>
              <a:buFontTx/>
              <a:buChar char="–"/>
            </a:pPr>
            <a:endParaRPr lang="en-US" sz="1800" b="0">
              <a:latin typeface="Helvetica" charset="0"/>
              <a:cs typeface="Helvetica" charset="0"/>
            </a:endParaRPr>
          </a:p>
        </p:txBody>
      </p:sp>
      <p:grpSp>
        <p:nvGrpSpPr>
          <p:cNvPr id="2" name="Group 18"/>
          <p:cNvGrpSpPr>
            <a:grpSpLocks/>
          </p:cNvGrpSpPr>
          <p:nvPr/>
        </p:nvGrpSpPr>
        <p:grpSpPr bwMode="auto">
          <a:xfrm>
            <a:off x="131763" y="1273175"/>
            <a:ext cx="1979612" cy="2492375"/>
            <a:chOff x="132522" y="1146930"/>
            <a:chExt cx="1979302" cy="2491620"/>
          </a:xfrm>
        </p:grpSpPr>
        <p:pic>
          <p:nvPicPr>
            <p:cNvPr id="2458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4585"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p>
          </p:txBody>
        </p:sp>
      </p:grpSp>
      <p:grpSp>
        <p:nvGrpSpPr>
          <p:cNvPr id="3" name="Group 19"/>
          <p:cNvGrpSpPr>
            <a:grpSpLocks/>
          </p:cNvGrpSpPr>
          <p:nvPr/>
        </p:nvGrpSpPr>
        <p:grpSpPr bwMode="auto">
          <a:xfrm>
            <a:off x="5021263" y="1066800"/>
            <a:ext cx="4122737" cy="2605088"/>
            <a:chOff x="5020666" y="975827"/>
            <a:chExt cx="4123334" cy="2605573"/>
          </a:xfrm>
        </p:grpSpPr>
        <p:pic>
          <p:nvPicPr>
            <p:cNvPr id="2458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4583"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p>
          </p:txBody>
        </p:sp>
      </p:grpSp>
    </p:spTree>
    <p:extLst>
      <p:ext uri="{BB962C8B-B14F-4D97-AF65-F5344CB8AC3E}">
        <p14:creationId xmlns:p14="http://schemas.microsoft.com/office/powerpoint/2010/main" val="1045508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par>
                          <p:cTn id="15" fill="hold" nodeType="afterGroup">
                            <p:stCondLst>
                              <p:cond delay="0"/>
                            </p:stCondLst>
                            <p:childTnLst>
                              <p:par>
                                <p:cTn id="16" presetID="22" presetClass="entr" presetSubtype="1"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10" end="10"/>
                                            </p:txEl>
                                          </p:spTgt>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8"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2960387">
                                            <p:txEl>
                                              <p:pRg st="0" end="0"/>
                                            </p:txEl>
                                          </p:spTgt>
                                        </p:tgtEl>
                                        <p:attrNameLst>
                                          <p:attrName>style.visibility</p:attrName>
                                        </p:attrNameLst>
                                      </p:cBhvr>
                                      <p:to>
                                        <p:strVal val="visible"/>
                                      </p:to>
                                    </p:set>
                                    <p:anim calcmode="lin" valueType="num">
                                      <p:cBhvr additive="base">
                                        <p:cTn id="39"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960387">
                                            <p:txEl>
                                              <p:pRg st="1" end="1"/>
                                            </p:txEl>
                                          </p:spTgt>
                                        </p:tgtEl>
                                        <p:attrNameLst>
                                          <p:attrName>style.visibility</p:attrName>
                                        </p:attrNameLst>
                                      </p:cBhvr>
                                      <p:to>
                                        <p:strVal val="visible"/>
                                      </p:to>
                                    </p:set>
                                    <p:anim calcmode="lin" valueType="num">
                                      <p:cBhvr additive="base">
                                        <p:cTn id="43"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9603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2960387">
                                            <p:txEl>
                                              <p:pRg st="2" end="2"/>
                                            </p:txEl>
                                          </p:spTgt>
                                        </p:tgtEl>
                                        <p:attrNameLst>
                                          <p:attrName>style.visibility</p:attrName>
                                        </p:attrNameLst>
                                      </p:cBhvr>
                                      <p:to>
                                        <p:strVal val="visible"/>
                                      </p:to>
                                    </p:set>
                                    <p:anim calcmode="lin" valueType="num">
                                      <p:cBhvr additive="base">
                                        <p:cTn id="49"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960387">
                                            <p:txEl>
                                              <p:pRg st="3" end="3"/>
                                            </p:txEl>
                                          </p:spTgt>
                                        </p:tgtEl>
                                        <p:attrNameLst>
                                          <p:attrName>style.visibility</p:attrName>
                                        </p:attrNameLst>
                                      </p:cBhvr>
                                      <p:to>
                                        <p:strVal val="visible"/>
                                      </p:to>
                                    </p:set>
                                    <p:anim calcmode="lin" valueType="num">
                                      <p:cBhvr additive="base">
                                        <p:cTn id="53"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960387">
                                            <p:txEl>
                                              <p:pRg st="3" end="3"/>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960387">
                                            <p:txEl>
                                              <p:pRg st="4" end="4"/>
                                            </p:txEl>
                                          </p:spTgt>
                                        </p:tgtEl>
                                        <p:attrNameLst>
                                          <p:attrName>style.visibility</p:attrName>
                                        </p:attrNameLst>
                                      </p:cBhvr>
                                      <p:to>
                                        <p:strVal val="visible"/>
                                      </p:to>
                                    </p:set>
                                    <p:anim calcmode="lin" valueType="num">
                                      <p:cBhvr additive="base">
                                        <p:cTn id="57"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960387">
                                            <p:txEl>
                                              <p:pRg st="4" end="4"/>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2960387">
                                            <p:txEl>
                                              <p:pRg st="5" end="5"/>
                                            </p:txEl>
                                          </p:spTgt>
                                        </p:tgtEl>
                                        <p:attrNameLst>
                                          <p:attrName>style.visibility</p:attrName>
                                        </p:attrNameLst>
                                      </p:cBhvr>
                                      <p:to>
                                        <p:strVal val="visible"/>
                                      </p:to>
                                    </p:set>
                                    <p:anim calcmode="lin" valueType="num">
                                      <p:cBhvr additive="base">
                                        <p:cTn id="61"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603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2960387">
                                            <p:txEl>
                                              <p:pRg st="6" end="6"/>
                                            </p:txEl>
                                          </p:spTgt>
                                        </p:tgtEl>
                                        <p:attrNameLst>
                                          <p:attrName>style.visibility</p:attrName>
                                        </p:attrNameLst>
                                      </p:cBhvr>
                                      <p:to>
                                        <p:strVal val="visible"/>
                                      </p:to>
                                    </p:set>
                                    <p:anim calcmode="lin" valueType="num">
                                      <p:cBhvr additive="base">
                                        <p:cTn id="67"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atin typeface="Helvetica" charset="0"/>
                <a:ea typeface="ＭＳ Ｐゴシック" charset="0"/>
                <a:cs typeface="ＭＳ Ｐゴシック" charset="0"/>
              </a:rPr>
              <a:t>Storage Capacity</a:t>
            </a:r>
          </a:p>
        </p:txBody>
      </p:sp>
      <p:sp>
        <p:nvSpPr>
          <p:cNvPr id="26626" name="Content Placeholder 2"/>
          <p:cNvSpPr>
            <a:spLocks noGrp="1"/>
          </p:cNvSpPr>
          <p:nvPr>
            <p:ph idx="1"/>
          </p:nvPr>
        </p:nvSpPr>
        <p:spPr>
          <a:xfrm>
            <a:off x="533400" y="5791200"/>
            <a:ext cx="7924800" cy="838200"/>
          </a:xfrm>
        </p:spPr>
        <p:txBody>
          <a:bodyPr/>
          <a:lstStyle/>
          <a:p>
            <a:r>
              <a:rPr lang="en-US" i="1" dirty="0">
                <a:latin typeface="Helvetica" charset="0"/>
                <a:ea typeface="ＭＳ Ｐゴシック" charset="0"/>
                <a:cs typeface="ＭＳ Ｐゴシック" charset="0"/>
              </a:rPr>
              <a:t>Retail </a:t>
            </a:r>
            <a:r>
              <a:rPr lang="en-US" dirty="0">
                <a:latin typeface="Helvetica" charset="0"/>
                <a:ea typeface="ＭＳ Ｐゴシック" charset="0"/>
                <a:cs typeface="ＭＳ Ｐゴシック" charset="0"/>
              </a:rPr>
              <a:t>hard disk capacity in GB</a:t>
            </a:r>
            <a:r>
              <a:rPr lang="en-US" sz="1600" dirty="0">
                <a:latin typeface="Helvetica" charset="0"/>
                <a:ea typeface="ＭＳ Ｐゴシック" charset="0"/>
                <a:cs typeface="ＭＳ Ｐゴシック" charset="0"/>
              </a:rPr>
              <a:t> </a:t>
            </a:r>
            <a:br>
              <a:rPr lang="en-US" sz="1600" dirty="0">
                <a:latin typeface="Helvetica" charset="0"/>
                <a:ea typeface="ＭＳ Ｐゴシック" charset="0"/>
                <a:cs typeface="ＭＳ Ｐゴシック" charset="0"/>
              </a:rPr>
            </a:br>
            <a:r>
              <a:rPr lang="en-US" sz="1600" dirty="0">
                <a:latin typeface="Helvetica" charset="0"/>
                <a:ea typeface="ＭＳ Ｐゴシック" charset="0"/>
                <a:cs typeface="ＭＳ Ｐゴシック" charset="0"/>
              </a:rPr>
              <a:t>(source: </a:t>
            </a:r>
            <a:r>
              <a:rPr lang="en-US" sz="1600" dirty="0">
                <a:latin typeface="Helvetica" charset="0"/>
                <a:ea typeface="ＭＳ Ｐゴシック" charset="0"/>
                <a:cs typeface="ＭＳ Ｐゴシック" charset="0"/>
                <a:hlinkClick r:id="rId2"/>
              </a:rPr>
              <a:t>http://www.digitaltonto.com/2011/our-emergent-digital-future/</a:t>
            </a:r>
            <a:r>
              <a:rPr lang="en-US" sz="1600" dirty="0">
                <a:latin typeface="Helvetica" charset="0"/>
                <a:ea typeface="ＭＳ Ｐゴシック" charset="0"/>
                <a:cs typeface="ＭＳ Ｐゴシック" charset="0"/>
              </a:rPr>
              <a:t> ) </a:t>
            </a:r>
          </a:p>
        </p:txBody>
      </p:sp>
      <p:pic>
        <p:nvPicPr>
          <p:cNvPr id="266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62000"/>
            <a:ext cx="7620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984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atin typeface="Helvetica" charset="0"/>
                <a:ea typeface="ＭＳ Ｐゴシック" charset="0"/>
                <a:cs typeface="ＭＳ Ｐゴシック" charset="0"/>
              </a:rPr>
              <a:t>Network Capacity</a:t>
            </a:r>
          </a:p>
        </p:txBody>
      </p:sp>
      <p:pic>
        <p:nvPicPr>
          <p:cNvPr id="2765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38200"/>
            <a:ext cx="6934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4"/>
          <p:cNvSpPr>
            <a:spLocks noChangeArrowheads="1"/>
          </p:cNvSpPr>
          <p:nvPr/>
        </p:nvSpPr>
        <p:spPr bwMode="auto">
          <a:xfrm>
            <a:off x="838200" y="6096000"/>
            <a:ext cx="7924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0">
                <a:latin typeface="Helvetica" charset="0"/>
                <a:cs typeface="Helvetica" charset="0"/>
              </a:rPr>
              <a:t>(source: </a:t>
            </a:r>
            <a:r>
              <a:rPr lang="en-US" sz="1600" b="0">
                <a:latin typeface="Helvetica" charset="0"/>
                <a:cs typeface="Helvetica" charset="0"/>
                <a:hlinkClick r:id="rId3"/>
              </a:rPr>
              <a:t>http://www.ospmag.com/issue/article/Time-Is-Not-Always-On-Our-Side</a:t>
            </a:r>
            <a:r>
              <a:rPr lang="en-US" sz="1600" b="0">
                <a:latin typeface="Helvetica" charset="0"/>
                <a:cs typeface="Helvetica" charset="0"/>
              </a:rPr>
              <a:t> )</a:t>
            </a:r>
          </a:p>
        </p:txBody>
      </p:sp>
    </p:spTree>
    <p:extLst>
      <p:ext uri="{BB962C8B-B14F-4D97-AF65-F5344CB8AC3E}">
        <p14:creationId xmlns:p14="http://schemas.microsoft.com/office/powerpoint/2010/main" val="666972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atin typeface="Helvetica" charset="0"/>
                <a:ea typeface="ＭＳ Ｐゴシック" charset="0"/>
                <a:cs typeface="ＭＳ Ｐゴシック" charset="0"/>
              </a:rPr>
              <a:t>Internet Scale: .96 Billion Hosts</a:t>
            </a:r>
          </a:p>
        </p:txBody>
      </p:sp>
      <p:sp>
        <p:nvSpPr>
          <p:cNvPr id="28674" name="TextBox 2"/>
          <p:cNvSpPr txBox="1">
            <a:spLocks noChangeArrowheads="1"/>
          </p:cNvSpPr>
          <p:nvPr/>
        </p:nvSpPr>
        <p:spPr bwMode="auto">
          <a:xfrm>
            <a:off x="2819400" y="5867400"/>
            <a:ext cx="4249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Helvetica" charset="0"/>
                <a:cs typeface="Helvetica" charset="0"/>
                <a:hlinkClick r:id="rId2"/>
              </a:rPr>
              <a:t>https://www.isc.org/solutions/survey</a:t>
            </a:r>
            <a:r>
              <a:rPr lang="en-US" sz="2000" b="0">
                <a:latin typeface="Helvetica" charset="0"/>
                <a:cs typeface="Helvetica" charset="0"/>
              </a:rPr>
              <a:t> </a:t>
            </a:r>
          </a:p>
        </p:txBody>
      </p:sp>
      <p:pic>
        <p:nvPicPr>
          <p:cNvPr id="2867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5500" y="863600"/>
            <a:ext cx="74803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ular Callout 5"/>
          <p:cNvSpPr>
            <a:spLocks noChangeArrowheads="1"/>
          </p:cNvSpPr>
          <p:nvPr/>
        </p:nvSpPr>
        <p:spPr bwMode="auto">
          <a:xfrm>
            <a:off x="6172200" y="1524000"/>
            <a:ext cx="1600200" cy="457200"/>
          </a:xfrm>
          <a:prstGeom prst="wedgeRectCallout">
            <a:avLst>
              <a:gd name="adj1" fmla="val 65208"/>
              <a:gd name="adj2" fmla="val 93676"/>
            </a:avLst>
          </a:prstGeom>
          <a:solidFill>
            <a:schemeClr val="bg1"/>
          </a:solidFill>
          <a:ln w="25400">
            <a:solidFill>
              <a:schemeClr val="tx1"/>
            </a:solidFill>
            <a:round/>
            <a:headEnd/>
            <a:tailEnd/>
          </a:ln>
        </p:spPr>
        <p:txBody>
          <a:bodyPr/>
          <a:lstStyle/>
          <a:p>
            <a:r>
              <a:rPr lang="en-US">
                <a:latin typeface="Helvetica" charset="0"/>
                <a:cs typeface="Helvetica" charset="0"/>
              </a:rPr>
              <a:t>963,518,598</a:t>
            </a:r>
          </a:p>
        </p:txBody>
      </p:sp>
      <p:grpSp>
        <p:nvGrpSpPr>
          <p:cNvPr id="4" name="Group 3"/>
          <p:cNvGrpSpPr>
            <a:grpSpLocks/>
          </p:cNvGrpSpPr>
          <p:nvPr/>
        </p:nvGrpSpPr>
        <p:grpSpPr bwMode="auto">
          <a:xfrm>
            <a:off x="6248400" y="1371600"/>
            <a:ext cx="2895600" cy="457200"/>
            <a:chOff x="6248400" y="1371600"/>
            <a:chExt cx="2895600" cy="457200"/>
          </a:xfrm>
        </p:grpSpPr>
        <p:sp>
          <p:nvSpPr>
            <p:cNvPr id="28678" name="Rectangular Callout 5"/>
            <p:cNvSpPr>
              <a:spLocks noChangeArrowheads="1"/>
            </p:cNvSpPr>
            <p:nvPr/>
          </p:nvSpPr>
          <p:spPr bwMode="auto">
            <a:xfrm>
              <a:off x="6248400" y="1371600"/>
              <a:ext cx="1600200" cy="457200"/>
            </a:xfrm>
            <a:prstGeom prst="wedgeRectCallout">
              <a:avLst>
                <a:gd name="adj1" fmla="val 65208"/>
                <a:gd name="adj2" fmla="val 93676"/>
              </a:avLst>
            </a:prstGeom>
            <a:solidFill>
              <a:schemeClr val="bg1"/>
            </a:solidFill>
            <a:ln w="25400">
              <a:solidFill>
                <a:schemeClr val="tx1"/>
              </a:solidFill>
              <a:round/>
              <a:headEnd/>
              <a:tailEnd/>
            </a:ln>
          </p:spPr>
          <p:txBody>
            <a:bodyPr/>
            <a:lstStyle/>
            <a:p>
              <a:r>
                <a:rPr lang="en-US">
                  <a:latin typeface="Helvetica" charset="0"/>
                  <a:cs typeface="Helvetica" charset="0"/>
                </a:rPr>
                <a:t>996,230,757</a:t>
              </a:r>
            </a:p>
          </p:txBody>
        </p:sp>
        <p:sp>
          <p:nvSpPr>
            <p:cNvPr id="28679" name="TextBox 2"/>
            <p:cNvSpPr txBox="1">
              <a:spLocks noChangeArrowheads="1"/>
            </p:cNvSpPr>
            <p:nvPr/>
          </p:nvSpPr>
          <p:spPr bwMode="auto">
            <a:xfrm>
              <a:off x="7861402" y="1371600"/>
              <a:ext cx="12825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Helvetica" charset="0"/>
                  <a:cs typeface="Helvetica" charset="0"/>
                </a:rPr>
                <a:t>July 2013</a:t>
              </a:r>
            </a:p>
          </p:txBody>
        </p:sp>
      </p:grpSp>
    </p:spTree>
    <p:extLst>
      <p:ext uri="{BB962C8B-B14F-4D97-AF65-F5344CB8AC3E}">
        <p14:creationId xmlns:p14="http://schemas.microsoft.com/office/powerpoint/2010/main" val="506777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457200" y="152400"/>
            <a:ext cx="8153400" cy="533400"/>
          </a:xfrm>
        </p:spPr>
        <p:txBody>
          <a:bodyPr/>
          <a:lstStyle/>
          <a:p>
            <a:r>
              <a:rPr lang="en-US">
                <a:latin typeface="Helvetica" charset="0"/>
                <a:ea typeface="ＭＳ Ｐゴシック" charset="0"/>
                <a:cs typeface="ＭＳ Ｐゴシック" charset="0"/>
              </a:rPr>
              <a:t>Internet Scale: Almost 2.5 Billion Users!</a:t>
            </a:r>
          </a:p>
        </p:txBody>
      </p:sp>
      <p:sp>
        <p:nvSpPr>
          <p:cNvPr id="29698" name="TextBox 5"/>
          <p:cNvSpPr txBox="1">
            <a:spLocks noChangeArrowheads="1"/>
          </p:cNvSpPr>
          <p:nvPr/>
        </p:nvSpPr>
        <p:spPr bwMode="auto">
          <a:xfrm>
            <a:off x="1676400" y="6019800"/>
            <a:ext cx="559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Helvetica" charset="0"/>
                <a:cs typeface="Helvetica" charset="0"/>
              </a:rPr>
              <a:t>(</a:t>
            </a:r>
            <a:r>
              <a:rPr lang="en-US" sz="1600" b="0" dirty="0">
                <a:latin typeface="Helvetica" charset="0"/>
                <a:cs typeface="Helvetica" charset="0"/>
              </a:rPr>
              <a:t>source</a:t>
            </a:r>
            <a:r>
              <a:rPr lang="en-US" sz="1800" b="0" dirty="0">
                <a:latin typeface="Helvetica" charset="0"/>
                <a:cs typeface="Helvetica" charset="0"/>
              </a:rPr>
              <a:t>: </a:t>
            </a:r>
            <a:r>
              <a:rPr lang="en-US" sz="1800" b="0" dirty="0">
                <a:latin typeface="Helvetica" charset="0"/>
                <a:cs typeface="Helvetica" charset="0"/>
                <a:hlinkClick r:id="rId2"/>
              </a:rPr>
              <a:t>http://www.internetworldstats.com/stats.htm</a:t>
            </a:r>
            <a:r>
              <a:rPr lang="en-US" sz="1800" b="0" dirty="0">
                <a:latin typeface="Helvetica" charset="0"/>
                <a:cs typeface="Helvetica" charset="0"/>
              </a:rPr>
              <a:t>) </a:t>
            </a:r>
          </a:p>
        </p:txBody>
      </p:sp>
      <p:pic>
        <p:nvPicPr>
          <p:cNvPr id="2" name="Picture 1" descr="Screen Shot 2014-08-27 at 5.1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2200"/>
            <a:ext cx="9144000" cy="4655127"/>
          </a:xfrm>
          <a:prstGeom prst="rect">
            <a:avLst/>
          </a:prstGeom>
        </p:spPr>
      </p:pic>
    </p:spTree>
    <p:extLst>
      <p:ext uri="{BB962C8B-B14F-4D97-AF65-F5344CB8AC3E}">
        <p14:creationId xmlns:p14="http://schemas.microsoft.com/office/powerpoint/2010/main" val="3350914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609600" y="228600"/>
            <a:ext cx="7924800" cy="533400"/>
          </a:xfrm>
          <a:solidFill>
            <a:srgbClr val="FFFFFF"/>
          </a:solidFill>
        </p:spPr>
        <p:txBody>
          <a:bodyPr/>
          <a:lstStyle/>
          <a:p>
            <a:r>
              <a:rPr lang="en-US">
                <a:latin typeface="Helvetica" charset="0"/>
                <a:ea typeface="ＭＳ Ｐゴシック" charset="0"/>
                <a:cs typeface="ＭＳ Ｐゴシック" charset="0"/>
              </a:rPr>
              <a:t>Not Only PCs connected to the Internet</a:t>
            </a:r>
          </a:p>
        </p:txBody>
      </p:sp>
      <p:sp>
        <p:nvSpPr>
          <p:cNvPr id="23555" name="Content Placeholder 2"/>
          <p:cNvSpPr>
            <a:spLocks noGrp="1"/>
          </p:cNvSpPr>
          <p:nvPr>
            <p:ph idx="1"/>
          </p:nvPr>
        </p:nvSpPr>
        <p:spPr>
          <a:xfrm>
            <a:off x="381000" y="914400"/>
            <a:ext cx="8534400" cy="5257800"/>
          </a:xfrm>
        </p:spPr>
        <p:txBody>
          <a:bodyPr/>
          <a:lstStyle/>
          <a:p>
            <a:pPr>
              <a:defRPr/>
            </a:pPr>
            <a:r>
              <a:rPr lang="en-US" sz="2800" dirty="0" smtClean="0">
                <a:latin typeface="Helvetica" charset="0"/>
                <a:ea typeface="ＭＳ Ｐゴシック" charset="0"/>
                <a:cs typeface="ＭＳ Ｐゴシック" charset="0"/>
              </a:rPr>
              <a:t>Smartphone shipments now exceed PC shipments!</a:t>
            </a:r>
          </a:p>
          <a:p>
            <a:pPr>
              <a:defRPr/>
            </a:pPr>
            <a:endParaRPr lang="en-US" dirty="0" smtClean="0">
              <a:latin typeface="Helvetica" charset="0"/>
              <a:ea typeface="ＭＳ Ｐゴシック" charset="0"/>
              <a:cs typeface="ＭＳ Ｐゴシック" charset="0"/>
            </a:endParaRPr>
          </a:p>
          <a:p>
            <a:pPr>
              <a:defRPr/>
            </a:pPr>
            <a:r>
              <a:rPr lang="en-US" sz="2800" dirty="0" smtClean="0">
                <a:latin typeface="Helvetica" charset="0"/>
                <a:ea typeface="ＭＳ Ｐゴシック" charset="0"/>
                <a:cs typeface="ＭＳ Ｐゴシック" charset="0"/>
              </a:rPr>
              <a:t>2011 </a:t>
            </a:r>
            <a:r>
              <a:rPr lang="en-US" sz="2800" dirty="0">
                <a:latin typeface="Helvetica" charset="0"/>
                <a:ea typeface="ＭＳ Ｐゴシック" charset="0"/>
                <a:cs typeface="ＭＳ Ｐゴシック" charset="0"/>
              </a:rPr>
              <a:t>shipments:</a:t>
            </a:r>
          </a:p>
          <a:p>
            <a:pPr lvl="1">
              <a:defRPr/>
            </a:pPr>
            <a:r>
              <a:rPr lang="en-US" sz="2400" dirty="0" smtClean="0">
                <a:latin typeface="Helvetica" charset="0"/>
                <a:ea typeface="ＭＳ Ｐゴシック" charset="0"/>
              </a:rPr>
              <a:t>487M </a:t>
            </a:r>
            <a:r>
              <a:rPr lang="en-US" sz="2400" dirty="0">
                <a:latin typeface="Helvetica" charset="0"/>
                <a:ea typeface="ＭＳ Ｐゴシック" charset="0"/>
              </a:rPr>
              <a:t>smartphones</a:t>
            </a:r>
          </a:p>
          <a:p>
            <a:pPr lvl="1">
              <a:defRPr/>
            </a:pPr>
            <a:r>
              <a:rPr lang="en-US" sz="2400" dirty="0" smtClean="0">
                <a:latin typeface="Helvetica" charset="0"/>
                <a:ea typeface="ＭＳ Ｐゴシック" charset="0"/>
              </a:rPr>
              <a:t>414M PC clients</a:t>
            </a:r>
            <a:endParaRPr lang="en-US" sz="2400" dirty="0">
              <a:latin typeface="Helvetica" charset="0"/>
              <a:ea typeface="ＭＳ Ｐゴシック" charset="0"/>
            </a:endParaRPr>
          </a:p>
          <a:p>
            <a:pPr lvl="2">
              <a:defRPr/>
            </a:pPr>
            <a:r>
              <a:rPr lang="en-US" sz="2200" dirty="0" smtClean="0">
                <a:latin typeface="Helvetica" charset="0"/>
                <a:ea typeface="ＭＳ Ｐゴシック" charset="0"/>
              </a:rPr>
              <a:t>210M notebooks</a:t>
            </a:r>
          </a:p>
          <a:p>
            <a:pPr lvl="2">
              <a:defRPr/>
            </a:pPr>
            <a:r>
              <a:rPr lang="en-US" sz="2200" dirty="0" smtClean="0">
                <a:latin typeface="Helvetica" charset="0"/>
                <a:ea typeface="ＭＳ Ｐゴシック" charset="0"/>
              </a:rPr>
              <a:t>112M desktops</a:t>
            </a:r>
          </a:p>
          <a:p>
            <a:pPr lvl="2">
              <a:defRPr/>
            </a:pPr>
            <a:r>
              <a:rPr lang="en-US" sz="2200" dirty="0" smtClean="0">
                <a:latin typeface="Helvetica" charset="0"/>
                <a:ea typeface="ＭＳ Ｐゴシック" charset="0"/>
              </a:rPr>
              <a:t>63M </a:t>
            </a:r>
            <a:r>
              <a:rPr lang="en-US" sz="2200" dirty="0">
                <a:latin typeface="Helvetica" charset="0"/>
                <a:ea typeface="ＭＳ Ｐゴシック" charset="0"/>
              </a:rPr>
              <a:t>tablet</a:t>
            </a:r>
            <a:r>
              <a:rPr lang="en-US" dirty="0">
                <a:latin typeface="Helvetica" charset="0"/>
                <a:ea typeface="ＭＳ Ｐゴシック" charset="0"/>
              </a:rPr>
              <a:t>s</a:t>
            </a:r>
          </a:p>
          <a:p>
            <a:pPr lvl="1">
              <a:defRPr/>
            </a:pPr>
            <a:r>
              <a:rPr lang="en-US" sz="2400" dirty="0" smtClean="0">
                <a:latin typeface="Helvetica" charset="0"/>
                <a:ea typeface="ＭＳ Ｐゴシック" charset="0"/>
              </a:rPr>
              <a:t>25M </a:t>
            </a:r>
            <a:r>
              <a:rPr lang="en-US" sz="2400" dirty="0">
                <a:latin typeface="Helvetica" charset="0"/>
                <a:ea typeface="ＭＳ Ｐゴシック" charset="0"/>
              </a:rPr>
              <a:t>smart TVs</a:t>
            </a:r>
          </a:p>
          <a:p>
            <a:pPr marL="457200" lvl="1" indent="0">
              <a:buFontTx/>
              <a:buNone/>
              <a:defRPr/>
            </a:pPr>
            <a:endParaRPr lang="en-US" dirty="0">
              <a:latin typeface="Helvetica" charset="0"/>
              <a:ea typeface="ＭＳ Ｐゴシック" charset="0"/>
            </a:endParaRPr>
          </a:p>
          <a:p>
            <a:pPr>
              <a:defRPr/>
            </a:pPr>
            <a:r>
              <a:rPr lang="en-US" sz="2800" dirty="0">
                <a:latin typeface="Helvetica" charset="0"/>
                <a:ea typeface="ＭＳ Ｐゴシック" charset="0"/>
                <a:cs typeface="ＭＳ Ｐゴシック" charset="0"/>
              </a:rPr>
              <a:t>4 billion phones in the world </a:t>
            </a:r>
            <a:r>
              <a:rPr lang="en-US" sz="2800" dirty="0">
                <a:latin typeface="Helvetica" charset="0"/>
                <a:ea typeface="ＭＳ Ｐゴシック" charset="0"/>
                <a:cs typeface="ＭＳ Ｐゴシック" charset="0"/>
                <a:sym typeface="Wingdings" charset="0"/>
              </a:rPr>
              <a:t> smartphone over next decade</a:t>
            </a:r>
            <a:endParaRPr lang="en-US" sz="2800" dirty="0">
              <a:latin typeface="Helvetica" charset="0"/>
              <a:ea typeface="ＭＳ Ｐゴシック" charset="0"/>
              <a:cs typeface="ＭＳ Ｐゴシック" charset="0"/>
            </a:endParaRPr>
          </a:p>
          <a:p>
            <a:pPr>
              <a:defRPr/>
            </a:pPr>
            <a:endParaRPr lang="en-US" dirty="0">
              <a:latin typeface="Helvetica" charset="0"/>
              <a:ea typeface="ＭＳ Ｐゴシック" charset="0"/>
              <a:cs typeface="ＭＳ Ｐゴシック" charset="0"/>
            </a:endParaRPr>
          </a:p>
        </p:txBody>
      </p:sp>
      <p:pic>
        <p:nvPicPr>
          <p:cNvPr id="307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057400"/>
            <a:ext cx="37338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791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Operating Systems at the heart of it all …</a:t>
            </a:r>
            <a:endParaRPr lang="en-US" sz="2800" dirty="0"/>
          </a:p>
        </p:txBody>
      </p:sp>
      <p:sp>
        <p:nvSpPr>
          <p:cNvPr id="3" name="Content Placeholder 2"/>
          <p:cNvSpPr>
            <a:spLocks noGrp="1"/>
          </p:cNvSpPr>
          <p:nvPr>
            <p:ph idx="1"/>
          </p:nvPr>
        </p:nvSpPr>
        <p:spPr/>
        <p:txBody>
          <a:bodyPr/>
          <a:lstStyle/>
          <a:p>
            <a:r>
              <a:rPr lang="en-US" dirty="0" smtClean="0"/>
              <a:t>Make the incredible advance in the underlying hardware available to a rapid evolving body of applications.</a:t>
            </a:r>
          </a:p>
          <a:p>
            <a:pPr lvl="1"/>
            <a:r>
              <a:rPr lang="en-US" dirty="0" smtClean="0"/>
              <a:t>Processing, Communications, Storage, Interaction</a:t>
            </a:r>
          </a:p>
          <a:p>
            <a:pPr lvl="1"/>
            <a:endParaRPr lang="en-US" dirty="0"/>
          </a:p>
          <a:p>
            <a:pPr lvl="1"/>
            <a:endParaRPr lang="en-US" dirty="0" smtClean="0"/>
          </a:p>
          <a:p>
            <a:pPr lvl="1"/>
            <a:endParaRPr lang="en-US" dirty="0" smtClean="0"/>
          </a:p>
          <a:p>
            <a:r>
              <a:rPr lang="en-US" dirty="0"/>
              <a:t>T</a:t>
            </a:r>
            <a:r>
              <a:rPr lang="en-US" dirty="0" smtClean="0"/>
              <a:t>he key building blocks</a:t>
            </a:r>
          </a:p>
          <a:p>
            <a:pPr lvl="1"/>
            <a:r>
              <a:rPr lang="en-US" dirty="0" smtClean="0"/>
              <a:t>Scheduling</a:t>
            </a:r>
          </a:p>
          <a:p>
            <a:pPr lvl="1"/>
            <a:r>
              <a:rPr lang="en-US" dirty="0" smtClean="0"/>
              <a:t>Concurrency</a:t>
            </a:r>
          </a:p>
          <a:p>
            <a:pPr lvl="1"/>
            <a:r>
              <a:rPr lang="en-US" dirty="0" smtClean="0"/>
              <a:t>Address spaces</a:t>
            </a:r>
          </a:p>
          <a:p>
            <a:pPr lvl="1"/>
            <a:r>
              <a:rPr lang="en-US" dirty="0" smtClean="0"/>
              <a:t>Protection, Isolation, Security</a:t>
            </a:r>
          </a:p>
          <a:p>
            <a:pPr lvl="1"/>
            <a:r>
              <a:rPr lang="en-US" dirty="0" smtClean="0"/>
              <a:t>Networking, distributed systems</a:t>
            </a:r>
          </a:p>
          <a:p>
            <a:pPr lvl="1"/>
            <a:r>
              <a:rPr lang="en-US" dirty="0" smtClean="0"/>
              <a:t>Persistent storage, transactions, consistency, resilience</a:t>
            </a:r>
          </a:p>
          <a:p>
            <a:pPr lvl="1"/>
            <a:r>
              <a:rPr lang="en-US" dirty="0" smtClean="0"/>
              <a:t>Interfaces to all devices</a:t>
            </a:r>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4</a:t>
            </a:fld>
            <a:endParaRPr lang="en-US" b="0"/>
          </a:p>
        </p:txBody>
      </p:sp>
      <p:pic>
        <p:nvPicPr>
          <p:cNvPr id="7" name="Picture 6"/>
          <p:cNvPicPr>
            <a:picLocks noChangeAspect="1"/>
          </p:cNvPicPr>
          <p:nvPr/>
        </p:nvPicPr>
        <p:blipFill>
          <a:blip r:embed="rId2"/>
          <a:stretch>
            <a:fillRect/>
          </a:stretch>
        </p:blipFill>
        <p:spPr>
          <a:xfrm>
            <a:off x="5334000" y="2514600"/>
            <a:ext cx="3652421" cy="2388568"/>
          </a:xfrm>
          <a:prstGeom prst="rect">
            <a:avLst/>
          </a:prstGeom>
        </p:spPr>
      </p:pic>
    </p:spTree>
    <p:extLst>
      <p:ext uri="{BB962C8B-B14F-4D97-AF65-F5344CB8AC3E}">
        <p14:creationId xmlns:p14="http://schemas.microsoft.com/office/powerpoint/2010/main" val="221418748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1745"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470400"/>
            <a:ext cx="10668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676400"/>
            <a:ext cx="189706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733800"/>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7"/>
          <p:cNvSpPr>
            <a:spLocks noGrp="1" noChangeArrowheads="1"/>
          </p:cNvSpPr>
          <p:nvPr>
            <p:ph type="title"/>
          </p:nvPr>
        </p:nvSpPr>
        <p:spPr>
          <a:xfrm>
            <a:off x="457200" y="152400"/>
            <a:ext cx="7162800" cy="533400"/>
          </a:xfrm>
        </p:spPr>
        <p:txBody>
          <a:bodyPr/>
          <a:lstStyle/>
          <a:p>
            <a:r>
              <a:rPr lang="en-US">
                <a:latin typeface="Helvetica" charset="0"/>
                <a:ea typeface="ＭＳ Ｐゴシック" charset="0"/>
                <a:cs typeface="ＭＳ Ｐゴシック" charset="0"/>
              </a:rPr>
              <a:t>Societal Scale Information Systems</a:t>
            </a:r>
          </a:p>
        </p:txBody>
      </p:sp>
      <p:pic>
        <p:nvPicPr>
          <p:cNvPr id="31749" name="Picture 8" descr="bug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5159375"/>
            <a:ext cx="8604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 Box 10"/>
          <p:cNvSpPr txBox="1">
            <a:spLocks noChangeArrowheads="1"/>
          </p:cNvSpPr>
          <p:nvPr/>
        </p:nvSpPr>
        <p:spPr bwMode="auto">
          <a:xfrm>
            <a:off x="6934200" y="2667000"/>
            <a:ext cx="2328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Helvetica" charset="0"/>
              </a:rPr>
              <a:t>Scalable, Reliable,</a:t>
            </a:r>
          </a:p>
          <a:p>
            <a:r>
              <a:rPr lang="en-US" sz="2000" b="0">
                <a:latin typeface="Helvetica" charset="0"/>
              </a:rPr>
              <a:t>Secure Services</a:t>
            </a:r>
          </a:p>
        </p:txBody>
      </p:sp>
      <p:sp>
        <p:nvSpPr>
          <p:cNvPr id="31751" name="Text Box 13"/>
          <p:cNvSpPr txBox="1">
            <a:spLocks noChangeArrowheads="1"/>
          </p:cNvSpPr>
          <p:nvPr/>
        </p:nvSpPr>
        <p:spPr bwMode="auto">
          <a:xfrm>
            <a:off x="-36513" y="5845175"/>
            <a:ext cx="1595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Helvetica" charset="0"/>
              </a:rPr>
              <a:t>MEMS for </a:t>
            </a:r>
          </a:p>
          <a:p>
            <a:pPr algn="ctr"/>
            <a:r>
              <a:rPr lang="en-US" sz="2000" b="0">
                <a:latin typeface="Helvetica" charset="0"/>
              </a:rPr>
              <a:t>Sensor Nets</a:t>
            </a:r>
          </a:p>
        </p:txBody>
      </p:sp>
      <p:sp>
        <p:nvSpPr>
          <p:cNvPr id="31752" name="Text Box 14"/>
          <p:cNvSpPr txBox="1">
            <a:spLocks noChangeArrowheads="1"/>
          </p:cNvSpPr>
          <p:nvPr/>
        </p:nvSpPr>
        <p:spPr bwMode="auto">
          <a:xfrm>
            <a:off x="685800" y="2727325"/>
            <a:ext cx="1643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Helvetica" charset="0"/>
              </a:rPr>
              <a:t>Internet</a:t>
            </a:r>
            <a:br>
              <a:rPr lang="en-US" sz="2000" b="0">
                <a:latin typeface="Helvetica" charset="0"/>
              </a:rPr>
            </a:br>
            <a:r>
              <a:rPr lang="en-US" sz="2000" b="0">
                <a:latin typeface="Helvetica" charset="0"/>
              </a:rPr>
              <a:t>Connectivity</a:t>
            </a:r>
          </a:p>
        </p:txBody>
      </p:sp>
      <p:sp>
        <p:nvSpPr>
          <p:cNvPr id="31753" name="Text Box 480"/>
          <p:cNvSpPr txBox="1">
            <a:spLocks noChangeArrowheads="1"/>
          </p:cNvSpPr>
          <p:nvPr/>
        </p:nvSpPr>
        <p:spPr bwMode="auto">
          <a:xfrm>
            <a:off x="6477000" y="3657600"/>
            <a:ext cx="266541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Helvetica" charset="0"/>
              </a:rPr>
              <a:t>Databases</a:t>
            </a:r>
          </a:p>
          <a:p>
            <a:r>
              <a:rPr lang="en-US" sz="2000" b="0">
                <a:latin typeface="Helvetica" charset="0"/>
              </a:rPr>
              <a:t>Information Collection</a:t>
            </a:r>
          </a:p>
          <a:p>
            <a:r>
              <a:rPr lang="en-US" sz="2000" b="0">
                <a:latin typeface="Helvetica" charset="0"/>
              </a:rPr>
              <a:t>Remote Storage</a:t>
            </a:r>
          </a:p>
          <a:p>
            <a:r>
              <a:rPr lang="en-US" sz="2000" b="0">
                <a:latin typeface="Helvetica" charset="0"/>
              </a:rPr>
              <a:t>Online Games</a:t>
            </a:r>
          </a:p>
          <a:p>
            <a:r>
              <a:rPr lang="en-US" sz="2000" b="0">
                <a:latin typeface="Helvetica" charset="0"/>
              </a:rPr>
              <a:t>Commerce</a:t>
            </a:r>
          </a:p>
          <a:p>
            <a:r>
              <a:rPr lang="en-US" sz="2000" b="0">
                <a:latin typeface="Helvetica" charset="0"/>
              </a:rPr>
              <a:t>	…</a:t>
            </a:r>
          </a:p>
          <a:p>
            <a:endParaRPr lang="en-US" sz="2000" b="0">
              <a:latin typeface="Helvetica" charset="0"/>
            </a:endParaRPr>
          </a:p>
        </p:txBody>
      </p:sp>
      <p:sp>
        <p:nvSpPr>
          <p:cNvPr id="31754" name="Rectangle 481"/>
          <p:cNvSpPr>
            <a:spLocks noGrp="1" noChangeArrowheads="1"/>
          </p:cNvSpPr>
          <p:nvPr>
            <p:ph type="body" idx="1"/>
          </p:nvPr>
        </p:nvSpPr>
        <p:spPr>
          <a:xfrm>
            <a:off x="-76200" y="685800"/>
            <a:ext cx="4648200" cy="2735263"/>
          </a:xfrm>
        </p:spPr>
        <p:txBody>
          <a:bodyPr/>
          <a:lstStyle/>
          <a:p>
            <a:pPr>
              <a:lnSpc>
                <a:spcPct val="80000"/>
              </a:lnSpc>
              <a:spcBef>
                <a:spcPct val="20000"/>
              </a:spcBef>
            </a:pPr>
            <a:r>
              <a:rPr lang="en-US" dirty="0">
                <a:latin typeface="Helvetica" charset="0"/>
                <a:ea typeface="ＭＳ Ｐゴシック" charset="0"/>
                <a:cs typeface="ＭＳ Ｐゴシック" charset="0"/>
              </a:rPr>
              <a:t>The world is a large distributed system</a:t>
            </a:r>
          </a:p>
          <a:p>
            <a:pPr lvl="1">
              <a:lnSpc>
                <a:spcPct val="80000"/>
              </a:lnSpc>
              <a:spcBef>
                <a:spcPct val="20000"/>
              </a:spcBef>
            </a:pPr>
            <a:r>
              <a:rPr lang="en-US" dirty="0">
                <a:latin typeface="Helvetica" charset="0"/>
                <a:ea typeface="ＭＳ Ｐゴシック" charset="0"/>
              </a:rPr>
              <a:t>Microprocessors in everything</a:t>
            </a:r>
          </a:p>
          <a:p>
            <a:pPr lvl="1">
              <a:lnSpc>
                <a:spcPct val="80000"/>
              </a:lnSpc>
              <a:spcBef>
                <a:spcPct val="20000"/>
              </a:spcBef>
            </a:pPr>
            <a:r>
              <a:rPr lang="en-US" dirty="0">
                <a:latin typeface="Helvetica" charset="0"/>
                <a:ea typeface="ＭＳ Ｐゴシック" charset="0"/>
              </a:rPr>
              <a:t>Vast infrastructure behind them</a:t>
            </a:r>
          </a:p>
          <a:p>
            <a:pPr>
              <a:lnSpc>
                <a:spcPct val="80000"/>
              </a:lnSpc>
              <a:spcBef>
                <a:spcPct val="20000"/>
              </a:spcBef>
            </a:pPr>
            <a:endParaRPr lang="en-US" dirty="0">
              <a:latin typeface="Helvetica" charset="0"/>
              <a:ea typeface="ＭＳ Ｐゴシック" charset="0"/>
              <a:cs typeface="ＭＳ Ｐゴシック" charset="0"/>
            </a:endParaRPr>
          </a:p>
        </p:txBody>
      </p:sp>
      <p:pic>
        <p:nvPicPr>
          <p:cNvPr id="3175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 y="4244975"/>
            <a:ext cx="1524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6" name="Picture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3938" y="3124200"/>
            <a:ext cx="8763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7" name="Picture 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2489200"/>
            <a:ext cx="12985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5029200"/>
            <a:ext cx="8382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9" name="Picture 10"/>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029200" y="3200400"/>
            <a:ext cx="1538288"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0" name="Picture 6"/>
          <p:cNvPicPr>
            <a:picLocks noChangeAspect="1" noChangeArrowheads="1"/>
          </p:cNvPicPr>
          <p:nvPr/>
        </p:nvPicPr>
        <p:blipFill>
          <a:blip r:embed="rId13">
            <a:extLst>
              <a:ext uri="{28A0092B-C50C-407E-A947-70E740481C1C}">
                <a14:useLocalDpi xmlns:a14="http://schemas.microsoft.com/office/drawing/2010/main" val="0"/>
              </a:ext>
            </a:extLst>
          </a:blip>
          <a:srcRect l="38983" t="30769" r="3391" b="12088"/>
          <a:stretch>
            <a:fillRect/>
          </a:stretch>
        </p:blipFill>
        <p:spPr bwMode="auto">
          <a:xfrm>
            <a:off x="1371600" y="4930775"/>
            <a:ext cx="205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1761" name="Picture 479"/>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3375" y="3762375"/>
            <a:ext cx="14192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762" name="Line 4"/>
          <p:cNvSpPr>
            <a:spLocks noChangeShapeType="1"/>
          </p:cNvSpPr>
          <p:nvPr/>
        </p:nvSpPr>
        <p:spPr bwMode="auto">
          <a:xfrm flipV="1">
            <a:off x="990600" y="609600"/>
            <a:ext cx="8153400" cy="5410200"/>
          </a:xfrm>
          <a:prstGeom prst="line">
            <a:avLst/>
          </a:prstGeom>
          <a:noFill/>
          <a:ln w="7620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1763" name="Group 15"/>
          <p:cNvGrpSpPr>
            <a:grpSpLocks/>
          </p:cNvGrpSpPr>
          <p:nvPr/>
        </p:nvGrpSpPr>
        <p:grpSpPr bwMode="auto">
          <a:xfrm>
            <a:off x="6129338" y="0"/>
            <a:ext cx="3014662" cy="2589213"/>
            <a:chOff x="3676" y="264"/>
            <a:chExt cx="1899" cy="1631"/>
          </a:xfrm>
        </p:grpSpPr>
        <p:graphicFrame>
          <p:nvGraphicFramePr>
            <p:cNvPr id="32226" name="Object 4"/>
            <p:cNvGraphicFramePr>
              <a:graphicFrameLocks noChangeAspect="1"/>
            </p:cNvGraphicFramePr>
            <p:nvPr/>
          </p:nvGraphicFramePr>
          <p:xfrm>
            <a:off x="4603" y="264"/>
            <a:ext cx="972" cy="1033"/>
          </p:xfrm>
          <a:graphic>
            <a:graphicData uri="http://schemas.openxmlformats.org/presentationml/2006/ole">
              <mc:AlternateContent xmlns:mc="http://schemas.openxmlformats.org/markup-compatibility/2006">
                <mc:Choice xmlns:v="urn:schemas-microsoft-com:vml" Requires="v">
                  <p:oleObj spid="_x0000_s23568" name="Image" r:id="rId15" imgW="2007766" imgH="2134839" progId="Photoshop.Image.5">
                    <p:embed/>
                  </p:oleObj>
                </mc:Choice>
                <mc:Fallback>
                  <p:oleObj name="Image" r:id="rId15" imgW="2007766" imgH="2134839" progId="Photoshop.Image.5">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3" y="264"/>
                          <a:ext cx="972" cy="103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2227" name="Group 17"/>
            <p:cNvGrpSpPr>
              <a:grpSpLocks/>
            </p:cNvGrpSpPr>
            <p:nvPr/>
          </p:nvGrpSpPr>
          <p:grpSpPr bwMode="auto">
            <a:xfrm>
              <a:off x="3676" y="1121"/>
              <a:ext cx="1876" cy="774"/>
              <a:chOff x="2796" y="854"/>
              <a:chExt cx="2716" cy="1121"/>
            </a:xfrm>
          </p:grpSpPr>
          <p:grpSp>
            <p:nvGrpSpPr>
              <p:cNvPr id="32228" name="Group 18"/>
              <p:cNvGrpSpPr>
                <a:grpSpLocks/>
              </p:cNvGrpSpPr>
              <p:nvPr/>
            </p:nvGrpSpPr>
            <p:grpSpPr bwMode="auto">
              <a:xfrm>
                <a:off x="3227" y="1844"/>
                <a:ext cx="513" cy="131"/>
                <a:chOff x="2201" y="2688"/>
                <a:chExt cx="1946" cy="577"/>
              </a:xfrm>
            </p:grpSpPr>
            <p:sp>
              <p:nvSpPr>
                <p:cNvPr id="32676"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77"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78"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79"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80"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81"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82"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83"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84"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85"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86"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87"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88"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229" name="Group 32"/>
              <p:cNvGrpSpPr>
                <a:grpSpLocks/>
              </p:cNvGrpSpPr>
              <p:nvPr/>
            </p:nvGrpSpPr>
            <p:grpSpPr bwMode="auto">
              <a:xfrm>
                <a:off x="3899" y="1843"/>
                <a:ext cx="513" cy="131"/>
                <a:chOff x="2201" y="2688"/>
                <a:chExt cx="1946" cy="577"/>
              </a:xfrm>
            </p:grpSpPr>
            <p:sp>
              <p:nvSpPr>
                <p:cNvPr id="32663"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64"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65"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66"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67"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68"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69"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70"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71"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72"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73"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74"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675"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2230" name="Group 46"/>
              <p:cNvGrpSpPr>
                <a:grpSpLocks/>
              </p:cNvGrpSpPr>
              <p:nvPr/>
            </p:nvGrpSpPr>
            <p:grpSpPr bwMode="auto">
              <a:xfrm>
                <a:off x="4503" y="1773"/>
                <a:ext cx="513" cy="132"/>
                <a:chOff x="2201" y="2688"/>
                <a:chExt cx="1946" cy="577"/>
              </a:xfrm>
            </p:grpSpPr>
            <p:sp>
              <p:nvSpPr>
                <p:cNvPr id="32650"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51"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52"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53"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54"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55"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56"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57"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58"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59"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60"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61"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662"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grpSp>
          <p:sp>
            <p:nvSpPr>
              <p:cNvPr id="32231"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32"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33"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34"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32235" name="Group 64"/>
              <p:cNvGrpSpPr>
                <a:grpSpLocks/>
              </p:cNvGrpSpPr>
              <p:nvPr/>
            </p:nvGrpSpPr>
            <p:grpSpPr bwMode="auto">
              <a:xfrm>
                <a:off x="2796" y="1732"/>
                <a:ext cx="513" cy="132"/>
                <a:chOff x="2201" y="2688"/>
                <a:chExt cx="1946" cy="577"/>
              </a:xfrm>
            </p:grpSpPr>
            <p:sp>
              <p:nvSpPr>
                <p:cNvPr id="32637"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38"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39"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40"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41"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42"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43"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44"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45"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46"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47"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48"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49"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sp>
            <p:nvSpPr>
              <p:cNvPr id="32236"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32237" name="Group 79"/>
              <p:cNvGrpSpPr>
                <a:grpSpLocks/>
              </p:cNvGrpSpPr>
              <p:nvPr/>
            </p:nvGrpSpPr>
            <p:grpSpPr bwMode="auto">
              <a:xfrm>
                <a:off x="4878" y="1324"/>
                <a:ext cx="184" cy="73"/>
                <a:chOff x="1024" y="3264"/>
                <a:chExt cx="320" cy="296"/>
              </a:xfrm>
            </p:grpSpPr>
            <p:sp>
              <p:nvSpPr>
                <p:cNvPr id="32633"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634"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635"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636"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2238" name="Group 84"/>
              <p:cNvGrpSpPr>
                <a:grpSpLocks/>
              </p:cNvGrpSpPr>
              <p:nvPr/>
            </p:nvGrpSpPr>
            <p:grpSpPr bwMode="auto">
              <a:xfrm>
                <a:off x="3658" y="909"/>
                <a:ext cx="990" cy="315"/>
                <a:chOff x="1832" y="1576"/>
                <a:chExt cx="1720" cy="1272"/>
              </a:xfrm>
            </p:grpSpPr>
            <p:grpSp>
              <p:nvGrpSpPr>
                <p:cNvPr id="32485" name="Group 85"/>
                <p:cNvGrpSpPr>
                  <a:grpSpLocks/>
                </p:cNvGrpSpPr>
                <p:nvPr/>
              </p:nvGrpSpPr>
              <p:grpSpPr bwMode="auto">
                <a:xfrm>
                  <a:off x="1832" y="1992"/>
                  <a:ext cx="888" cy="648"/>
                  <a:chOff x="1752" y="2224"/>
                  <a:chExt cx="888" cy="648"/>
                </a:xfrm>
              </p:grpSpPr>
              <p:grpSp>
                <p:nvGrpSpPr>
                  <p:cNvPr id="32597" name="Group 86"/>
                  <p:cNvGrpSpPr>
                    <a:grpSpLocks/>
                  </p:cNvGrpSpPr>
                  <p:nvPr/>
                </p:nvGrpSpPr>
                <p:grpSpPr bwMode="auto">
                  <a:xfrm>
                    <a:off x="1752" y="2224"/>
                    <a:ext cx="496" cy="528"/>
                    <a:chOff x="2016" y="2000"/>
                    <a:chExt cx="496" cy="528"/>
                  </a:xfrm>
                </p:grpSpPr>
                <p:sp>
                  <p:nvSpPr>
                    <p:cNvPr id="32625"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26"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27"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28"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29"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30"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31"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32"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598" name="Group 95"/>
                  <p:cNvGrpSpPr>
                    <a:grpSpLocks/>
                  </p:cNvGrpSpPr>
                  <p:nvPr/>
                </p:nvGrpSpPr>
                <p:grpSpPr bwMode="auto">
                  <a:xfrm>
                    <a:off x="1896" y="2256"/>
                    <a:ext cx="496" cy="528"/>
                    <a:chOff x="2016" y="2000"/>
                    <a:chExt cx="496" cy="528"/>
                  </a:xfrm>
                </p:grpSpPr>
                <p:sp>
                  <p:nvSpPr>
                    <p:cNvPr id="32617"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18"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19"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20"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21"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22"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23"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24"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nvGrpSpPr>
                  <p:cNvPr id="32599" name="Group 104"/>
                  <p:cNvGrpSpPr>
                    <a:grpSpLocks/>
                  </p:cNvGrpSpPr>
                  <p:nvPr/>
                </p:nvGrpSpPr>
                <p:grpSpPr bwMode="auto">
                  <a:xfrm>
                    <a:off x="2000" y="2312"/>
                    <a:ext cx="496" cy="528"/>
                    <a:chOff x="2016" y="2000"/>
                    <a:chExt cx="496" cy="528"/>
                  </a:xfrm>
                </p:grpSpPr>
                <p:sp>
                  <p:nvSpPr>
                    <p:cNvPr id="32609"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10"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11"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12"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13"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14"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15"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616"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600" name="Group 113"/>
                  <p:cNvGrpSpPr>
                    <a:grpSpLocks/>
                  </p:cNvGrpSpPr>
                  <p:nvPr/>
                </p:nvGrpSpPr>
                <p:grpSpPr bwMode="auto">
                  <a:xfrm>
                    <a:off x="2144" y="2344"/>
                    <a:ext cx="496" cy="528"/>
                    <a:chOff x="2016" y="2000"/>
                    <a:chExt cx="496" cy="528"/>
                  </a:xfrm>
                </p:grpSpPr>
                <p:sp>
                  <p:nvSpPr>
                    <p:cNvPr id="32601"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02"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03"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04"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05"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06"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07"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608"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grpSp>
              <p:nvGrpSpPr>
                <p:cNvPr id="32486" name="Group 122"/>
                <p:cNvGrpSpPr>
                  <a:grpSpLocks/>
                </p:cNvGrpSpPr>
                <p:nvPr/>
              </p:nvGrpSpPr>
              <p:grpSpPr bwMode="auto">
                <a:xfrm>
                  <a:off x="2208" y="1576"/>
                  <a:ext cx="888" cy="648"/>
                  <a:chOff x="1800" y="1552"/>
                  <a:chExt cx="888" cy="648"/>
                </a:xfrm>
              </p:grpSpPr>
              <p:grpSp>
                <p:nvGrpSpPr>
                  <p:cNvPr id="32561" name="Group 123"/>
                  <p:cNvGrpSpPr>
                    <a:grpSpLocks/>
                  </p:cNvGrpSpPr>
                  <p:nvPr/>
                </p:nvGrpSpPr>
                <p:grpSpPr bwMode="auto">
                  <a:xfrm>
                    <a:off x="1800" y="1552"/>
                    <a:ext cx="496" cy="528"/>
                    <a:chOff x="2016" y="2000"/>
                    <a:chExt cx="496" cy="528"/>
                  </a:xfrm>
                </p:grpSpPr>
                <p:sp>
                  <p:nvSpPr>
                    <p:cNvPr id="32589"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90"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91"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92"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93"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94"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95"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96"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562" name="Group 132"/>
                  <p:cNvGrpSpPr>
                    <a:grpSpLocks/>
                  </p:cNvGrpSpPr>
                  <p:nvPr/>
                </p:nvGrpSpPr>
                <p:grpSpPr bwMode="auto">
                  <a:xfrm>
                    <a:off x="1944" y="1584"/>
                    <a:ext cx="496" cy="528"/>
                    <a:chOff x="2016" y="2000"/>
                    <a:chExt cx="496" cy="528"/>
                  </a:xfrm>
                </p:grpSpPr>
                <p:sp>
                  <p:nvSpPr>
                    <p:cNvPr id="32581"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82"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83"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84"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85"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86"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87"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88"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nvGrpSpPr>
                  <p:cNvPr id="32563" name="Group 141"/>
                  <p:cNvGrpSpPr>
                    <a:grpSpLocks/>
                  </p:cNvGrpSpPr>
                  <p:nvPr/>
                </p:nvGrpSpPr>
                <p:grpSpPr bwMode="auto">
                  <a:xfrm>
                    <a:off x="2048" y="1640"/>
                    <a:ext cx="496" cy="528"/>
                    <a:chOff x="2016" y="2000"/>
                    <a:chExt cx="496" cy="528"/>
                  </a:xfrm>
                </p:grpSpPr>
                <p:sp>
                  <p:nvSpPr>
                    <p:cNvPr id="32573"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74"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75"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76"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77"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78"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79"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80"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564" name="Group 150"/>
                  <p:cNvGrpSpPr>
                    <a:grpSpLocks/>
                  </p:cNvGrpSpPr>
                  <p:nvPr/>
                </p:nvGrpSpPr>
                <p:grpSpPr bwMode="auto">
                  <a:xfrm>
                    <a:off x="2192" y="1672"/>
                    <a:ext cx="496" cy="528"/>
                    <a:chOff x="2016" y="2000"/>
                    <a:chExt cx="496" cy="528"/>
                  </a:xfrm>
                </p:grpSpPr>
                <p:sp>
                  <p:nvSpPr>
                    <p:cNvPr id="32565"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66"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67"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68"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69"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70"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71"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72"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grpSp>
              <p:nvGrpSpPr>
                <p:cNvPr id="32487" name="Group 159"/>
                <p:cNvGrpSpPr>
                  <a:grpSpLocks/>
                </p:cNvGrpSpPr>
                <p:nvPr/>
              </p:nvGrpSpPr>
              <p:grpSpPr bwMode="auto">
                <a:xfrm>
                  <a:off x="2288" y="2200"/>
                  <a:ext cx="888" cy="648"/>
                  <a:chOff x="2560" y="2264"/>
                  <a:chExt cx="888" cy="648"/>
                </a:xfrm>
              </p:grpSpPr>
              <p:grpSp>
                <p:nvGrpSpPr>
                  <p:cNvPr id="32525" name="Group 160"/>
                  <p:cNvGrpSpPr>
                    <a:grpSpLocks/>
                  </p:cNvGrpSpPr>
                  <p:nvPr/>
                </p:nvGrpSpPr>
                <p:grpSpPr bwMode="auto">
                  <a:xfrm>
                    <a:off x="2560" y="2264"/>
                    <a:ext cx="496" cy="528"/>
                    <a:chOff x="2016" y="2000"/>
                    <a:chExt cx="496" cy="528"/>
                  </a:xfrm>
                </p:grpSpPr>
                <p:sp>
                  <p:nvSpPr>
                    <p:cNvPr id="32553"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54"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55"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56"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57"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58"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59"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60"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526" name="Group 169"/>
                  <p:cNvGrpSpPr>
                    <a:grpSpLocks/>
                  </p:cNvGrpSpPr>
                  <p:nvPr/>
                </p:nvGrpSpPr>
                <p:grpSpPr bwMode="auto">
                  <a:xfrm>
                    <a:off x="2704" y="2296"/>
                    <a:ext cx="496" cy="528"/>
                    <a:chOff x="2016" y="2000"/>
                    <a:chExt cx="496" cy="528"/>
                  </a:xfrm>
                </p:grpSpPr>
                <p:sp>
                  <p:nvSpPr>
                    <p:cNvPr id="32545"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46"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47"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48"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49"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50"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51"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52"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nvGrpSpPr>
                  <p:cNvPr id="32527" name="Group 178"/>
                  <p:cNvGrpSpPr>
                    <a:grpSpLocks/>
                  </p:cNvGrpSpPr>
                  <p:nvPr/>
                </p:nvGrpSpPr>
                <p:grpSpPr bwMode="auto">
                  <a:xfrm>
                    <a:off x="2808" y="2352"/>
                    <a:ext cx="496" cy="528"/>
                    <a:chOff x="2016" y="2000"/>
                    <a:chExt cx="496" cy="528"/>
                  </a:xfrm>
                </p:grpSpPr>
                <p:sp>
                  <p:nvSpPr>
                    <p:cNvPr id="32537"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38"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39"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40"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41"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42"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43"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44"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528" name="Group 187"/>
                  <p:cNvGrpSpPr>
                    <a:grpSpLocks/>
                  </p:cNvGrpSpPr>
                  <p:nvPr/>
                </p:nvGrpSpPr>
                <p:grpSpPr bwMode="auto">
                  <a:xfrm>
                    <a:off x="2952" y="2384"/>
                    <a:ext cx="496" cy="528"/>
                    <a:chOff x="2016" y="2000"/>
                    <a:chExt cx="496" cy="528"/>
                  </a:xfrm>
                </p:grpSpPr>
                <p:sp>
                  <p:nvSpPr>
                    <p:cNvPr id="32529"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30"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31"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32"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33"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34"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35"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36"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grpSp>
              <p:nvGrpSpPr>
                <p:cNvPr id="32488" name="Group 196"/>
                <p:cNvGrpSpPr>
                  <a:grpSpLocks/>
                </p:cNvGrpSpPr>
                <p:nvPr/>
              </p:nvGrpSpPr>
              <p:grpSpPr bwMode="auto">
                <a:xfrm>
                  <a:off x="2664" y="1736"/>
                  <a:ext cx="888" cy="648"/>
                  <a:chOff x="2608" y="1592"/>
                  <a:chExt cx="888" cy="648"/>
                </a:xfrm>
              </p:grpSpPr>
              <p:grpSp>
                <p:nvGrpSpPr>
                  <p:cNvPr id="32489" name="Group 197"/>
                  <p:cNvGrpSpPr>
                    <a:grpSpLocks/>
                  </p:cNvGrpSpPr>
                  <p:nvPr/>
                </p:nvGrpSpPr>
                <p:grpSpPr bwMode="auto">
                  <a:xfrm>
                    <a:off x="2608" y="1592"/>
                    <a:ext cx="496" cy="528"/>
                    <a:chOff x="2016" y="2000"/>
                    <a:chExt cx="496" cy="528"/>
                  </a:xfrm>
                </p:grpSpPr>
                <p:sp>
                  <p:nvSpPr>
                    <p:cNvPr id="32517"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18"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19"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20"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21"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22"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23"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24"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490" name="Group 206"/>
                  <p:cNvGrpSpPr>
                    <a:grpSpLocks/>
                  </p:cNvGrpSpPr>
                  <p:nvPr/>
                </p:nvGrpSpPr>
                <p:grpSpPr bwMode="auto">
                  <a:xfrm>
                    <a:off x="2752" y="1624"/>
                    <a:ext cx="496" cy="528"/>
                    <a:chOff x="2016" y="2000"/>
                    <a:chExt cx="496" cy="528"/>
                  </a:xfrm>
                </p:grpSpPr>
                <p:sp>
                  <p:nvSpPr>
                    <p:cNvPr id="32509"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10"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11"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12"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13"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14"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15"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16"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nvGrpSpPr>
                  <p:cNvPr id="32491" name="Group 215"/>
                  <p:cNvGrpSpPr>
                    <a:grpSpLocks/>
                  </p:cNvGrpSpPr>
                  <p:nvPr/>
                </p:nvGrpSpPr>
                <p:grpSpPr bwMode="auto">
                  <a:xfrm>
                    <a:off x="2840" y="1664"/>
                    <a:ext cx="496" cy="528"/>
                    <a:chOff x="2016" y="2000"/>
                    <a:chExt cx="496" cy="528"/>
                  </a:xfrm>
                </p:grpSpPr>
                <p:sp>
                  <p:nvSpPr>
                    <p:cNvPr id="32501"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02"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03"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04"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05"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06"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07"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508"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492" name="Group 224"/>
                  <p:cNvGrpSpPr>
                    <a:grpSpLocks/>
                  </p:cNvGrpSpPr>
                  <p:nvPr/>
                </p:nvGrpSpPr>
                <p:grpSpPr bwMode="auto">
                  <a:xfrm>
                    <a:off x="3000" y="1712"/>
                    <a:ext cx="496" cy="528"/>
                    <a:chOff x="2016" y="2000"/>
                    <a:chExt cx="496" cy="528"/>
                  </a:xfrm>
                </p:grpSpPr>
                <p:sp>
                  <p:nvSpPr>
                    <p:cNvPr id="32493"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494"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495"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496"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497"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498"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499"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500"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grpSp>
          <p:grpSp>
            <p:nvGrpSpPr>
              <p:cNvPr id="32239" name="Group 233"/>
              <p:cNvGrpSpPr>
                <a:grpSpLocks/>
              </p:cNvGrpSpPr>
              <p:nvPr/>
            </p:nvGrpSpPr>
            <p:grpSpPr bwMode="auto">
              <a:xfrm>
                <a:off x="3703" y="1382"/>
                <a:ext cx="185" cy="74"/>
                <a:chOff x="1024" y="3264"/>
                <a:chExt cx="320" cy="296"/>
              </a:xfrm>
            </p:grpSpPr>
            <p:sp>
              <p:nvSpPr>
                <p:cNvPr id="32481"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82"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83"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84"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2240" name="Group 238"/>
              <p:cNvGrpSpPr>
                <a:grpSpLocks/>
              </p:cNvGrpSpPr>
              <p:nvPr/>
            </p:nvGrpSpPr>
            <p:grpSpPr bwMode="auto">
              <a:xfrm>
                <a:off x="4152" y="1376"/>
                <a:ext cx="184" cy="73"/>
                <a:chOff x="1024" y="3264"/>
                <a:chExt cx="320" cy="296"/>
              </a:xfrm>
            </p:grpSpPr>
            <p:sp>
              <p:nvSpPr>
                <p:cNvPr id="32477"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78"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79"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80"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2241" name="Group 243"/>
              <p:cNvGrpSpPr>
                <a:grpSpLocks/>
              </p:cNvGrpSpPr>
              <p:nvPr/>
            </p:nvGrpSpPr>
            <p:grpSpPr bwMode="auto">
              <a:xfrm>
                <a:off x="5005" y="1169"/>
                <a:ext cx="183" cy="73"/>
                <a:chOff x="1024" y="3264"/>
                <a:chExt cx="320" cy="296"/>
              </a:xfrm>
            </p:grpSpPr>
            <p:sp>
              <p:nvSpPr>
                <p:cNvPr id="32473"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74"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75"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76"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2242" name="Group 248"/>
              <p:cNvGrpSpPr>
                <a:grpSpLocks/>
              </p:cNvGrpSpPr>
              <p:nvPr/>
            </p:nvGrpSpPr>
            <p:grpSpPr bwMode="auto">
              <a:xfrm>
                <a:off x="4528" y="1367"/>
                <a:ext cx="184" cy="73"/>
                <a:chOff x="1024" y="3264"/>
                <a:chExt cx="320" cy="296"/>
              </a:xfrm>
            </p:grpSpPr>
            <p:sp>
              <p:nvSpPr>
                <p:cNvPr id="32469"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70"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71"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72"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2243" name="Group 253"/>
              <p:cNvGrpSpPr>
                <a:grpSpLocks/>
              </p:cNvGrpSpPr>
              <p:nvPr/>
            </p:nvGrpSpPr>
            <p:grpSpPr bwMode="auto">
              <a:xfrm>
                <a:off x="3176" y="1260"/>
                <a:ext cx="185" cy="73"/>
                <a:chOff x="1024" y="3264"/>
                <a:chExt cx="320" cy="296"/>
              </a:xfrm>
            </p:grpSpPr>
            <p:sp>
              <p:nvSpPr>
                <p:cNvPr id="32465"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66"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67"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68"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2244" name="Group 258"/>
              <p:cNvGrpSpPr>
                <a:grpSpLocks/>
              </p:cNvGrpSpPr>
              <p:nvPr/>
            </p:nvGrpSpPr>
            <p:grpSpPr bwMode="auto">
              <a:xfrm>
                <a:off x="3158" y="1191"/>
                <a:ext cx="184" cy="73"/>
                <a:chOff x="1024" y="3264"/>
                <a:chExt cx="320" cy="296"/>
              </a:xfrm>
            </p:grpSpPr>
            <p:sp>
              <p:nvSpPr>
                <p:cNvPr id="32461"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62"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63"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64"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2245" name="Group 263"/>
              <p:cNvGrpSpPr>
                <a:grpSpLocks/>
              </p:cNvGrpSpPr>
              <p:nvPr/>
            </p:nvGrpSpPr>
            <p:grpSpPr bwMode="auto">
              <a:xfrm>
                <a:off x="3323" y="1395"/>
                <a:ext cx="184" cy="73"/>
                <a:chOff x="1024" y="3264"/>
                <a:chExt cx="320" cy="296"/>
              </a:xfrm>
            </p:grpSpPr>
            <p:sp>
              <p:nvSpPr>
                <p:cNvPr id="32457"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58"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59"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460"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2246" name="Group 268"/>
              <p:cNvGrpSpPr>
                <a:grpSpLocks/>
              </p:cNvGrpSpPr>
              <p:nvPr/>
            </p:nvGrpSpPr>
            <p:grpSpPr bwMode="auto">
              <a:xfrm>
                <a:off x="2799" y="1168"/>
                <a:ext cx="154" cy="61"/>
                <a:chOff x="428" y="2146"/>
                <a:chExt cx="268" cy="244"/>
              </a:xfrm>
            </p:grpSpPr>
            <p:sp>
              <p:nvSpPr>
                <p:cNvPr id="32448"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49"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50"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51"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52"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53"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54"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55"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56"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2247" name="Group 278"/>
              <p:cNvGrpSpPr>
                <a:grpSpLocks/>
              </p:cNvGrpSpPr>
              <p:nvPr/>
            </p:nvGrpSpPr>
            <p:grpSpPr bwMode="auto">
              <a:xfrm>
                <a:off x="2801" y="1232"/>
                <a:ext cx="154" cy="61"/>
                <a:chOff x="428" y="2146"/>
                <a:chExt cx="268" cy="244"/>
              </a:xfrm>
            </p:grpSpPr>
            <p:sp>
              <p:nvSpPr>
                <p:cNvPr id="32439"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40"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41"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42"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43"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44"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45"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46"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47"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2248"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sp>
            <p:nvSpPr>
              <p:cNvPr id="32249"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2250" name="Group 290"/>
              <p:cNvGrpSpPr>
                <a:grpSpLocks/>
              </p:cNvGrpSpPr>
              <p:nvPr/>
            </p:nvGrpSpPr>
            <p:grpSpPr bwMode="auto">
              <a:xfrm>
                <a:off x="2932" y="1390"/>
                <a:ext cx="154" cy="61"/>
                <a:chOff x="428" y="2146"/>
                <a:chExt cx="268" cy="244"/>
              </a:xfrm>
            </p:grpSpPr>
            <p:sp>
              <p:nvSpPr>
                <p:cNvPr id="32430"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31"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32"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33"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34"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35"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36"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37"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38"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2251" name="Group 300"/>
              <p:cNvGrpSpPr>
                <a:grpSpLocks/>
              </p:cNvGrpSpPr>
              <p:nvPr/>
            </p:nvGrpSpPr>
            <p:grpSpPr bwMode="auto">
              <a:xfrm>
                <a:off x="2945" y="1465"/>
                <a:ext cx="155" cy="60"/>
                <a:chOff x="428" y="2146"/>
                <a:chExt cx="268" cy="244"/>
              </a:xfrm>
            </p:grpSpPr>
            <p:sp>
              <p:nvSpPr>
                <p:cNvPr id="32421"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22"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23"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24"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25"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26"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27"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28"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29"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2252"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2253" name="Group 311"/>
              <p:cNvGrpSpPr>
                <a:grpSpLocks/>
              </p:cNvGrpSpPr>
              <p:nvPr/>
            </p:nvGrpSpPr>
            <p:grpSpPr bwMode="auto">
              <a:xfrm>
                <a:off x="3466" y="1524"/>
                <a:ext cx="155" cy="60"/>
                <a:chOff x="428" y="2146"/>
                <a:chExt cx="268" cy="244"/>
              </a:xfrm>
            </p:grpSpPr>
            <p:sp>
              <p:nvSpPr>
                <p:cNvPr id="32412"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13"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14"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15"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16"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17"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18"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19"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20"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2254"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2255" name="Group 322"/>
              <p:cNvGrpSpPr>
                <a:grpSpLocks/>
              </p:cNvGrpSpPr>
              <p:nvPr/>
            </p:nvGrpSpPr>
            <p:grpSpPr bwMode="auto">
              <a:xfrm>
                <a:off x="4133" y="1520"/>
                <a:ext cx="153" cy="41"/>
                <a:chOff x="2378" y="3784"/>
                <a:chExt cx="268" cy="166"/>
              </a:xfrm>
            </p:grpSpPr>
            <p:sp>
              <p:nvSpPr>
                <p:cNvPr id="32406"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07"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08"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09"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10"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11"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2256"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2257" name="Group 330"/>
              <p:cNvGrpSpPr>
                <a:grpSpLocks/>
              </p:cNvGrpSpPr>
              <p:nvPr/>
            </p:nvGrpSpPr>
            <p:grpSpPr bwMode="auto">
              <a:xfrm>
                <a:off x="4502" y="1510"/>
                <a:ext cx="154" cy="60"/>
                <a:chOff x="428" y="2146"/>
                <a:chExt cx="268" cy="244"/>
              </a:xfrm>
            </p:grpSpPr>
            <p:sp>
              <p:nvSpPr>
                <p:cNvPr id="32397"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98"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99"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00"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01"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02"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03"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04"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405"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2258" name="Group 340"/>
              <p:cNvGrpSpPr>
                <a:grpSpLocks/>
              </p:cNvGrpSpPr>
              <p:nvPr/>
            </p:nvGrpSpPr>
            <p:grpSpPr bwMode="auto">
              <a:xfrm>
                <a:off x="4689" y="1540"/>
                <a:ext cx="155" cy="61"/>
                <a:chOff x="428" y="2146"/>
                <a:chExt cx="268" cy="244"/>
              </a:xfrm>
            </p:grpSpPr>
            <p:sp>
              <p:nvSpPr>
                <p:cNvPr id="32388"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89"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90"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91"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92"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93"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94"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95"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96"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2259"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sp>
            <p:nvSpPr>
              <p:cNvPr id="32260"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2261" name="Group 352"/>
              <p:cNvGrpSpPr>
                <a:grpSpLocks/>
              </p:cNvGrpSpPr>
              <p:nvPr/>
            </p:nvGrpSpPr>
            <p:grpSpPr bwMode="auto">
              <a:xfrm>
                <a:off x="5250" y="1298"/>
                <a:ext cx="155" cy="60"/>
                <a:chOff x="428" y="2146"/>
                <a:chExt cx="268" cy="244"/>
              </a:xfrm>
            </p:grpSpPr>
            <p:sp>
              <p:nvSpPr>
                <p:cNvPr id="32379"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80"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81"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82"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83"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84"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85"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86"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87"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2262" name="Group 362"/>
              <p:cNvGrpSpPr>
                <a:grpSpLocks/>
              </p:cNvGrpSpPr>
              <p:nvPr/>
            </p:nvGrpSpPr>
            <p:grpSpPr bwMode="auto">
              <a:xfrm>
                <a:off x="5230" y="1408"/>
                <a:ext cx="154" cy="61"/>
                <a:chOff x="428" y="2146"/>
                <a:chExt cx="268" cy="244"/>
              </a:xfrm>
            </p:grpSpPr>
            <p:sp>
              <p:nvSpPr>
                <p:cNvPr id="32370"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71"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72"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73"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74"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75"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76"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77"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78"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2263"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sp>
            <p:nvSpPr>
              <p:cNvPr id="32264"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2265" name="Group 374"/>
              <p:cNvGrpSpPr>
                <a:grpSpLocks/>
              </p:cNvGrpSpPr>
              <p:nvPr/>
            </p:nvGrpSpPr>
            <p:grpSpPr bwMode="auto">
              <a:xfrm>
                <a:off x="5171" y="1035"/>
                <a:ext cx="155" cy="60"/>
                <a:chOff x="428" y="2146"/>
                <a:chExt cx="268" cy="244"/>
              </a:xfrm>
            </p:grpSpPr>
            <p:sp>
              <p:nvSpPr>
                <p:cNvPr id="32361"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62"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63"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64"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65"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66"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67"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68"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69"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2266"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2267" name="Group 385"/>
              <p:cNvGrpSpPr>
                <a:grpSpLocks/>
              </p:cNvGrpSpPr>
              <p:nvPr/>
            </p:nvGrpSpPr>
            <p:grpSpPr bwMode="auto">
              <a:xfrm>
                <a:off x="5030" y="933"/>
                <a:ext cx="154" cy="61"/>
                <a:chOff x="428" y="2146"/>
                <a:chExt cx="268" cy="244"/>
              </a:xfrm>
            </p:grpSpPr>
            <p:sp>
              <p:nvSpPr>
                <p:cNvPr id="32352"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53"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54"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55"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56"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57"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58"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59"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60"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2268" name="Group 395"/>
              <p:cNvGrpSpPr>
                <a:grpSpLocks/>
              </p:cNvGrpSpPr>
              <p:nvPr/>
            </p:nvGrpSpPr>
            <p:grpSpPr bwMode="auto">
              <a:xfrm>
                <a:off x="3328" y="911"/>
                <a:ext cx="155" cy="61"/>
                <a:chOff x="428" y="2146"/>
                <a:chExt cx="268" cy="244"/>
              </a:xfrm>
            </p:grpSpPr>
            <p:sp>
              <p:nvSpPr>
                <p:cNvPr id="32343"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44"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45"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46"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47"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48"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49"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50"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51"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2269" name="Group 405"/>
              <p:cNvGrpSpPr>
                <a:grpSpLocks/>
              </p:cNvGrpSpPr>
              <p:nvPr/>
            </p:nvGrpSpPr>
            <p:grpSpPr bwMode="auto">
              <a:xfrm>
                <a:off x="3087" y="996"/>
                <a:ext cx="154" cy="60"/>
                <a:chOff x="428" y="2146"/>
                <a:chExt cx="268" cy="244"/>
              </a:xfrm>
            </p:grpSpPr>
            <p:sp>
              <p:nvSpPr>
                <p:cNvPr id="32334"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35"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36"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37"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38"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39"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40"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41"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42"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2270" name="Group 415"/>
              <p:cNvGrpSpPr>
                <a:grpSpLocks/>
              </p:cNvGrpSpPr>
              <p:nvPr/>
            </p:nvGrpSpPr>
            <p:grpSpPr bwMode="auto">
              <a:xfrm>
                <a:off x="3136" y="1499"/>
                <a:ext cx="153" cy="61"/>
                <a:chOff x="428" y="2146"/>
                <a:chExt cx="268" cy="244"/>
              </a:xfrm>
            </p:grpSpPr>
            <p:sp>
              <p:nvSpPr>
                <p:cNvPr id="32325"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26"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27"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28"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29"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30"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31"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32"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33"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2271"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sp>
            <p:nvSpPr>
              <p:cNvPr id="32272"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2273" name="Group 427"/>
              <p:cNvGrpSpPr>
                <a:grpSpLocks/>
              </p:cNvGrpSpPr>
              <p:nvPr/>
            </p:nvGrpSpPr>
            <p:grpSpPr bwMode="auto">
              <a:xfrm>
                <a:off x="5227" y="1473"/>
                <a:ext cx="153" cy="60"/>
                <a:chOff x="428" y="2146"/>
                <a:chExt cx="268" cy="244"/>
              </a:xfrm>
            </p:grpSpPr>
            <p:sp>
              <p:nvSpPr>
                <p:cNvPr id="32316"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17"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18"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19"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20"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21"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22"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23"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24"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2274" name="Group 437"/>
              <p:cNvGrpSpPr>
                <a:grpSpLocks/>
              </p:cNvGrpSpPr>
              <p:nvPr/>
            </p:nvGrpSpPr>
            <p:grpSpPr bwMode="auto">
              <a:xfrm>
                <a:off x="5357" y="1179"/>
                <a:ext cx="155" cy="60"/>
                <a:chOff x="428" y="2146"/>
                <a:chExt cx="268" cy="244"/>
              </a:xfrm>
            </p:grpSpPr>
            <p:sp>
              <p:nvSpPr>
                <p:cNvPr id="32307"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08"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09"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10"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11"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12"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13"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14"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315"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2275" name="Text Box 447"/>
              <p:cNvSpPr txBox="1">
                <a:spLocks noChangeArrowheads="1"/>
              </p:cNvSpPr>
              <p:nvPr/>
            </p:nvSpPr>
            <p:spPr bwMode="auto">
              <a:xfrm>
                <a:off x="4601" y="1105"/>
                <a:ext cx="62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Arial Narrow" charset="0"/>
                  </a:rPr>
                  <a:t>Clusters</a:t>
                </a:r>
              </a:p>
            </p:txBody>
          </p:sp>
          <p:sp>
            <p:nvSpPr>
              <p:cNvPr id="32276" name="Text Box 448"/>
              <p:cNvSpPr txBox="1">
                <a:spLocks noChangeArrowheads="1"/>
              </p:cNvSpPr>
              <p:nvPr/>
            </p:nvSpPr>
            <p:spPr bwMode="auto">
              <a:xfrm>
                <a:off x="4380" y="854"/>
                <a:ext cx="104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Arial Narrow" charset="0"/>
                  </a:rPr>
                  <a:t>Massive Cluster</a:t>
                </a:r>
              </a:p>
            </p:txBody>
          </p:sp>
          <p:grpSp>
            <p:nvGrpSpPr>
              <p:cNvPr id="32277" name="Group 449"/>
              <p:cNvGrpSpPr>
                <a:grpSpLocks/>
              </p:cNvGrpSpPr>
              <p:nvPr/>
            </p:nvGrpSpPr>
            <p:grpSpPr bwMode="auto">
              <a:xfrm>
                <a:off x="3324" y="987"/>
                <a:ext cx="1708" cy="431"/>
                <a:chOff x="1450" y="1101"/>
                <a:chExt cx="2970" cy="997"/>
              </a:xfrm>
            </p:grpSpPr>
            <p:sp>
              <p:nvSpPr>
                <p:cNvPr id="32278"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a:solidFill>
                        <a:schemeClr val="hlink"/>
                      </a:solidFill>
                      <a:latin typeface="Arial Narrow" charset="0"/>
                    </a:rPr>
                    <a:t>Gigabit Ethernet</a:t>
                  </a:r>
                  <a:endParaRPr lang="en-US" sz="1200">
                    <a:latin typeface="Arial Narrow" charset="0"/>
                  </a:endParaRPr>
                </a:p>
              </p:txBody>
            </p:sp>
            <p:sp>
              <p:nvSpPr>
                <p:cNvPr id="32279"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80"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81"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82"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83"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84"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85"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86"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87"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88"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89"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90"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291"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2292"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2293"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2294"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2295"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2296"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2297"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2298"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2299"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00"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01"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02"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03"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04"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05"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06"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grpSp>
      <p:grpSp>
        <p:nvGrpSpPr>
          <p:cNvPr id="31764" name="Group 17"/>
          <p:cNvGrpSpPr>
            <a:grpSpLocks/>
          </p:cNvGrpSpPr>
          <p:nvPr/>
        </p:nvGrpSpPr>
        <p:grpSpPr bwMode="auto">
          <a:xfrm>
            <a:off x="6096000" y="457200"/>
            <a:ext cx="2978150" cy="1428750"/>
            <a:chOff x="2796" y="671"/>
            <a:chExt cx="2716" cy="1304"/>
          </a:xfrm>
        </p:grpSpPr>
        <p:grpSp>
          <p:nvGrpSpPr>
            <p:cNvPr id="31765" name="Group 18"/>
            <p:cNvGrpSpPr>
              <a:grpSpLocks/>
            </p:cNvGrpSpPr>
            <p:nvPr/>
          </p:nvGrpSpPr>
          <p:grpSpPr bwMode="auto">
            <a:xfrm>
              <a:off x="3227" y="1844"/>
              <a:ext cx="513" cy="131"/>
              <a:chOff x="2201" y="2688"/>
              <a:chExt cx="1946" cy="577"/>
            </a:xfrm>
          </p:grpSpPr>
          <p:sp>
            <p:nvSpPr>
              <p:cNvPr id="32213"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14"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15"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16"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17"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18"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19"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20"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21"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22"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23"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24"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225"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1766" name="Group 32"/>
            <p:cNvGrpSpPr>
              <a:grpSpLocks/>
            </p:cNvGrpSpPr>
            <p:nvPr/>
          </p:nvGrpSpPr>
          <p:grpSpPr bwMode="auto">
            <a:xfrm>
              <a:off x="3899" y="1843"/>
              <a:ext cx="513" cy="131"/>
              <a:chOff x="2201" y="2688"/>
              <a:chExt cx="1946" cy="577"/>
            </a:xfrm>
          </p:grpSpPr>
          <p:sp>
            <p:nvSpPr>
              <p:cNvPr id="32200"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01"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02"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03"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04"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05"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06"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07"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08"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09"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10"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11"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2212"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1767" name="Group 46"/>
            <p:cNvGrpSpPr>
              <a:grpSpLocks/>
            </p:cNvGrpSpPr>
            <p:nvPr/>
          </p:nvGrpSpPr>
          <p:grpSpPr bwMode="auto">
            <a:xfrm>
              <a:off x="4503" y="1773"/>
              <a:ext cx="513" cy="132"/>
              <a:chOff x="2201" y="2688"/>
              <a:chExt cx="1946" cy="577"/>
            </a:xfrm>
          </p:grpSpPr>
          <p:sp>
            <p:nvSpPr>
              <p:cNvPr id="32187"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88"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89"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90"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91"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92"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93"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94"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95"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96"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97"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98"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sp>
            <p:nvSpPr>
              <p:cNvPr id="32199"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p>
            </p:txBody>
          </p:sp>
        </p:grpSp>
        <p:sp>
          <p:nvSpPr>
            <p:cNvPr id="31768"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769"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770"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771"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31772" name="Group 64"/>
            <p:cNvGrpSpPr>
              <a:grpSpLocks/>
            </p:cNvGrpSpPr>
            <p:nvPr/>
          </p:nvGrpSpPr>
          <p:grpSpPr bwMode="auto">
            <a:xfrm>
              <a:off x="2796" y="1732"/>
              <a:ext cx="513" cy="132"/>
              <a:chOff x="2201" y="2688"/>
              <a:chExt cx="1946" cy="577"/>
            </a:xfrm>
          </p:grpSpPr>
          <p:sp>
            <p:nvSpPr>
              <p:cNvPr id="32174"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75"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76"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77"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78"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79"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80"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81"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82"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83"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84"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85"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86"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sp>
          <p:nvSpPr>
            <p:cNvPr id="31773"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31774" name="Group 79"/>
            <p:cNvGrpSpPr>
              <a:grpSpLocks/>
            </p:cNvGrpSpPr>
            <p:nvPr/>
          </p:nvGrpSpPr>
          <p:grpSpPr bwMode="auto">
            <a:xfrm>
              <a:off x="4878" y="1324"/>
              <a:ext cx="184" cy="73"/>
              <a:chOff x="1024" y="3264"/>
              <a:chExt cx="320" cy="296"/>
            </a:xfrm>
          </p:grpSpPr>
          <p:sp>
            <p:nvSpPr>
              <p:cNvPr id="32170"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171"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172"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173"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1775" name="Group 84"/>
            <p:cNvGrpSpPr>
              <a:grpSpLocks/>
            </p:cNvGrpSpPr>
            <p:nvPr/>
          </p:nvGrpSpPr>
          <p:grpSpPr bwMode="auto">
            <a:xfrm>
              <a:off x="3658" y="909"/>
              <a:ext cx="990" cy="315"/>
              <a:chOff x="1832" y="1576"/>
              <a:chExt cx="1720" cy="1272"/>
            </a:xfrm>
          </p:grpSpPr>
          <p:grpSp>
            <p:nvGrpSpPr>
              <p:cNvPr id="32022" name="Group 85"/>
              <p:cNvGrpSpPr>
                <a:grpSpLocks/>
              </p:cNvGrpSpPr>
              <p:nvPr/>
            </p:nvGrpSpPr>
            <p:grpSpPr bwMode="auto">
              <a:xfrm>
                <a:off x="1832" y="1992"/>
                <a:ext cx="888" cy="648"/>
                <a:chOff x="1752" y="2224"/>
                <a:chExt cx="888" cy="648"/>
              </a:xfrm>
            </p:grpSpPr>
            <p:grpSp>
              <p:nvGrpSpPr>
                <p:cNvPr id="32134" name="Group 86"/>
                <p:cNvGrpSpPr>
                  <a:grpSpLocks/>
                </p:cNvGrpSpPr>
                <p:nvPr/>
              </p:nvGrpSpPr>
              <p:grpSpPr bwMode="auto">
                <a:xfrm>
                  <a:off x="1752" y="2224"/>
                  <a:ext cx="496" cy="528"/>
                  <a:chOff x="2016" y="2000"/>
                  <a:chExt cx="496" cy="528"/>
                </a:xfrm>
              </p:grpSpPr>
              <p:sp>
                <p:nvSpPr>
                  <p:cNvPr id="32162"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63"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64"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65"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66"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67"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68"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69"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135" name="Group 95"/>
                <p:cNvGrpSpPr>
                  <a:grpSpLocks/>
                </p:cNvGrpSpPr>
                <p:nvPr/>
              </p:nvGrpSpPr>
              <p:grpSpPr bwMode="auto">
                <a:xfrm>
                  <a:off x="1896" y="2256"/>
                  <a:ext cx="496" cy="528"/>
                  <a:chOff x="2016" y="2000"/>
                  <a:chExt cx="496" cy="528"/>
                </a:xfrm>
              </p:grpSpPr>
              <p:sp>
                <p:nvSpPr>
                  <p:cNvPr id="32154"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55"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56"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57"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58"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59"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60"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61"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nvGrpSpPr>
                <p:cNvPr id="32136" name="Group 104"/>
                <p:cNvGrpSpPr>
                  <a:grpSpLocks/>
                </p:cNvGrpSpPr>
                <p:nvPr/>
              </p:nvGrpSpPr>
              <p:grpSpPr bwMode="auto">
                <a:xfrm>
                  <a:off x="2000" y="2312"/>
                  <a:ext cx="496" cy="528"/>
                  <a:chOff x="2016" y="2000"/>
                  <a:chExt cx="496" cy="528"/>
                </a:xfrm>
              </p:grpSpPr>
              <p:sp>
                <p:nvSpPr>
                  <p:cNvPr id="32146"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47"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48"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49"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50"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51"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52"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53"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137" name="Group 113"/>
                <p:cNvGrpSpPr>
                  <a:grpSpLocks/>
                </p:cNvGrpSpPr>
                <p:nvPr/>
              </p:nvGrpSpPr>
              <p:grpSpPr bwMode="auto">
                <a:xfrm>
                  <a:off x="2144" y="2344"/>
                  <a:ext cx="496" cy="528"/>
                  <a:chOff x="2016" y="2000"/>
                  <a:chExt cx="496" cy="528"/>
                </a:xfrm>
              </p:grpSpPr>
              <p:sp>
                <p:nvSpPr>
                  <p:cNvPr id="32138"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39"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40"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41"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42"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43"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44"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45"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grpSp>
            <p:nvGrpSpPr>
              <p:cNvPr id="32023" name="Group 122"/>
              <p:cNvGrpSpPr>
                <a:grpSpLocks/>
              </p:cNvGrpSpPr>
              <p:nvPr/>
            </p:nvGrpSpPr>
            <p:grpSpPr bwMode="auto">
              <a:xfrm>
                <a:off x="2208" y="1576"/>
                <a:ext cx="888" cy="648"/>
                <a:chOff x="1800" y="1552"/>
                <a:chExt cx="888" cy="648"/>
              </a:xfrm>
            </p:grpSpPr>
            <p:grpSp>
              <p:nvGrpSpPr>
                <p:cNvPr id="32098" name="Group 123"/>
                <p:cNvGrpSpPr>
                  <a:grpSpLocks/>
                </p:cNvGrpSpPr>
                <p:nvPr/>
              </p:nvGrpSpPr>
              <p:grpSpPr bwMode="auto">
                <a:xfrm>
                  <a:off x="1800" y="1552"/>
                  <a:ext cx="496" cy="528"/>
                  <a:chOff x="2016" y="2000"/>
                  <a:chExt cx="496" cy="528"/>
                </a:xfrm>
              </p:grpSpPr>
              <p:sp>
                <p:nvSpPr>
                  <p:cNvPr id="32126"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27"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28"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29"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30"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31"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32"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33"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099" name="Group 132"/>
                <p:cNvGrpSpPr>
                  <a:grpSpLocks/>
                </p:cNvGrpSpPr>
                <p:nvPr/>
              </p:nvGrpSpPr>
              <p:grpSpPr bwMode="auto">
                <a:xfrm>
                  <a:off x="1944" y="1584"/>
                  <a:ext cx="496" cy="528"/>
                  <a:chOff x="2016" y="2000"/>
                  <a:chExt cx="496" cy="528"/>
                </a:xfrm>
              </p:grpSpPr>
              <p:sp>
                <p:nvSpPr>
                  <p:cNvPr id="32118"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19"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20"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21"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22"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23"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24"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25"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nvGrpSpPr>
                <p:cNvPr id="32100" name="Group 141"/>
                <p:cNvGrpSpPr>
                  <a:grpSpLocks/>
                </p:cNvGrpSpPr>
                <p:nvPr/>
              </p:nvGrpSpPr>
              <p:grpSpPr bwMode="auto">
                <a:xfrm>
                  <a:off x="2048" y="1640"/>
                  <a:ext cx="496" cy="528"/>
                  <a:chOff x="2016" y="2000"/>
                  <a:chExt cx="496" cy="528"/>
                </a:xfrm>
              </p:grpSpPr>
              <p:sp>
                <p:nvSpPr>
                  <p:cNvPr id="32110"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11"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12"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13"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14"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15"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16"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117"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101" name="Group 150"/>
                <p:cNvGrpSpPr>
                  <a:grpSpLocks/>
                </p:cNvGrpSpPr>
                <p:nvPr/>
              </p:nvGrpSpPr>
              <p:grpSpPr bwMode="auto">
                <a:xfrm>
                  <a:off x="2192" y="1672"/>
                  <a:ext cx="496" cy="528"/>
                  <a:chOff x="2016" y="2000"/>
                  <a:chExt cx="496" cy="528"/>
                </a:xfrm>
              </p:grpSpPr>
              <p:sp>
                <p:nvSpPr>
                  <p:cNvPr id="32102"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03"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04"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05"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06"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07"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08"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109"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grpSp>
            <p:nvGrpSpPr>
              <p:cNvPr id="32024" name="Group 159"/>
              <p:cNvGrpSpPr>
                <a:grpSpLocks/>
              </p:cNvGrpSpPr>
              <p:nvPr/>
            </p:nvGrpSpPr>
            <p:grpSpPr bwMode="auto">
              <a:xfrm>
                <a:off x="2288" y="2200"/>
                <a:ext cx="888" cy="648"/>
                <a:chOff x="2560" y="2264"/>
                <a:chExt cx="888" cy="648"/>
              </a:xfrm>
            </p:grpSpPr>
            <p:grpSp>
              <p:nvGrpSpPr>
                <p:cNvPr id="32062" name="Group 160"/>
                <p:cNvGrpSpPr>
                  <a:grpSpLocks/>
                </p:cNvGrpSpPr>
                <p:nvPr/>
              </p:nvGrpSpPr>
              <p:grpSpPr bwMode="auto">
                <a:xfrm>
                  <a:off x="2560" y="2264"/>
                  <a:ext cx="496" cy="528"/>
                  <a:chOff x="2016" y="2000"/>
                  <a:chExt cx="496" cy="528"/>
                </a:xfrm>
              </p:grpSpPr>
              <p:sp>
                <p:nvSpPr>
                  <p:cNvPr id="32090"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91"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92"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93"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94"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95"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96"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97"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063" name="Group 169"/>
                <p:cNvGrpSpPr>
                  <a:grpSpLocks/>
                </p:cNvGrpSpPr>
                <p:nvPr/>
              </p:nvGrpSpPr>
              <p:grpSpPr bwMode="auto">
                <a:xfrm>
                  <a:off x="2704" y="2296"/>
                  <a:ext cx="496" cy="528"/>
                  <a:chOff x="2016" y="2000"/>
                  <a:chExt cx="496" cy="528"/>
                </a:xfrm>
              </p:grpSpPr>
              <p:sp>
                <p:nvSpPr>
                  <p:cNvPr id="32082"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83"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84"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85"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86"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87"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88"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89"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nvGrpSpPr>
                <p:cNvPr id="32064" name="Group 178"/>
                <p:cNvGrpSpPr>
                  <a:grpSpLocks/>
                </p:cNvGrpSpPr>
                <p:nvPr/>
              </p:nvGrpSpPr>
              <p:grpSpPr bwMode="auto">
                <a:xfrm>
                  <a:off x="2808" y="2352"/>
                  <a:ext cx="496" cy="528"/>
                  <a:chOff x="2016" y="2000"/>
                  <a:chExt cx="496" cy="528"/>
                </a:xfrm>
              </p:grpSpPr>
              <p:sp>
                <p:nvSpPr>
                  <p:cNvPr id="32074"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75"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76"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77"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78"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79"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80"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81"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065" name="Group 187"/>
                <p:cNvGrpSpPr>
                  <a:grpSpLocks/>
                </p:cNvGrpSpPr>
                <p:nvPr/>
              </p:nvGrpSpPr>
              <p:grpSpPr bwMode="auto">
                <a:xfrm>
                  <a:off x="2952" y="2384"/>
                  <a:ext cx="496" cy="528"/>
                  <a:chOff x="2016" y="2000"/>
                  <a:chExt cx="496" cy="528"/>
                </a:xfrm>
              </p:grpSpPr>
              <p:sp>
                <p:nvSpPr>
                  <p:cNvPr id="32066"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67"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68"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69"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70"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71"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72"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73"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grpSp>
            <p:nvGrpSpPr>
              <p:cNvPr id="32025" name="Group 196"/>
              <p:cNvGrpSpPr>
                <a:grpSpLocks/>
              </p:cNvGrpSpPr>
              <p:nvPr/>
            </p:nvGrpSpPr>
            <p:grpSpPr bwMode="auto">
              <a:xfrm>
                <a:off x="2664" y="1736"/>
                <a:ext cx="888" cy="648"/>
                <a:chOff x="2608" y="1592"/>
                <a:chExt cx="888" cy="648"/>
              </a:xfrm>
            </p:grpSpPr>
            <p:grpSp>
              <p:nvGrpSpPr>
                <p:cNvPr id="32026" name="Group 197"/>
                <p:cNvGrpSpPr>
                  <a:grpSpLocks/>
                </p:cNvGrpSpPr>
                <p:nvPr/>
              </p:nvGrpSpPr>
              <p:grpSpPr bwMode="auto">
                <a:xfrm>
                  <a:off x="2608" y="1592"/>
                  <a:ext cx="496" cy="528"/>
                  <a:chOff x="2016" y="2000"/>
                  <a:chExt cx="496" cy="528"/>
                </a:xfrm>
              </p:grpSpPr>
              <p:sp>
                <p:nvSpPr>
                  <p:cNvPr id="32054"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55"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56"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57"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58"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59"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60"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61"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027" name="Group 206"/>
                <p:cNvGrpSpPr>
                  <a:grpSpLocks/>
                </p:cNvGrpSpPr>
                <p:nvPr/>
              </p:nvGrpSpPr>
              <p:grpSpPr bwMode="auto">
                <a:xfrm>
                  <a:off x="2752" y="1624"/>
                  <a:ext cx="496" cy="528"/>
                  <a:chOff x="2016" y="2000"/>
                  <a:chExt cx="496" cy="528"/>
                </a:xfrm>
              </p:grpSpPr>
              <p:sp>
                <p:nvSpPr>
                  <p:cNvPr id="32046"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47"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48"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49"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50"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51"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52"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53"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nvGrpSpPr>
                <p:cNvPr id="32028" name="Group 215"/>
                <p:cNvGrpSpPr>
                  <a:grpSpLocks/>
                </p:cNvGrpSpPr>
                <p:nvPr/>
              </p:nvGrpSpPr>
              <p:grpSpPr bwMode="auto">
                <a:xfrm>
                  <a:off x="2840" y="1664"/>
                  <a:ext cx="496" cy="528"/>
                  <a:chOff x="2016" y="2000"/>
                  <a:chExt cx="496" cy="528"/>
                </a:xfrm>
              </p:grpSpPr>
              <p:sp>
                <p:nvSpPr>
                  <p:cNvPr id="32038"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39"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40"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41"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42"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43"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44"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sp>
                <p:nvSpPr>
                  <p:cNvPr id="32045"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p>
                </p:txBody>
              </p:sp>
            </p:grpSp>
            <p:grpSp>
              <p:nvGrpSpPr>
                <p:cNvPr id="32029" name="Group 224"/>
                <p:cNvGrpSpPr>
                  <a:grpSpLocks/>
                </p:cNvGrpSpPr>
                <p:nvPr/>
              </p:nvGrpSpPr>
              <p:grpSpPr bwMode="auto">
                <a:xfrm>
                  <a:off x="3000" y="1712"/>
                  <a:ext cx="496" cy="528"/>
                  <a:chOff x="2016" y="2000"/>
                  <a:chExt cx="496" cy="528"/>
                </a:xfrm>
              </p:grpSpPr>
              <p:sp>
                <p:nvSpPr>
                  <p:cNvPr id="32030"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31"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32"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33"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34"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35"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36"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sp>
                <p:nvSpPr>
                  <p:cNvPr id="32037"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p>
                </p:txBody>
              </p:sp>
            </p:grpSp>
          </p:grpSp>
        </p:grpSp>
        <p:grpSp>
          <p:nvGrpSpPr>
            <p:cNvPr id="31776" name="Group 233"/>
            <p:cNvGrpSpPr>
              <a:grpSpLocks/>
            </p:cNvGrpSpPr>
            <p:nvPr/>
          </p:nvGrpSpPr>
          <p:grpSpPr bwMode="auto">
            <a:xfrm>
              <a:off x="3703" y="1382"/>
              <a:ext cx="185" cy="74"/>
              <a:chOff x="1024" y="3264"/>
              <a:chExt cx="320" cy="296"/>
            </a:xfrm>
          </p:grpSpPr>
          <p:sp>
            <p:nvSpPr>
              <p:cNvPr id="32018"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19"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20"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21"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1777" name="Group 238"/>
            <p:cNvGrpSpPr>
              <a:grpSpLocks/>
            </p:cNvGrpSpPr>
            <p:nvPr/>
          </p:nvGrpSpPr>
          <p:grpSpPr bwMode="auto">
            <a:xfrm>
              <a:off x="4152" y="1376"/>
              <a:ext cx="184" cy="73"/>
              <a:chOff x="1024" y="3264"/>
              <a:chExt cx="320" cy="296"/>
            </a:xfrm>
          </p:grpSpPr>
          <p:sp>
            <p:nvSpPr>
              <p:cNvPr id="32014"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15"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16"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17"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1778" name="Group 243"/>
            <p:cNvGrpSpPr>
              <a:grpSpLocks/>
            </p:cNvGrpSpPr>
            <p:nvPr/>
          </p:nvGrpSpPr>
          <p:grpSpPr bwMode="auto">
            <a:xfrm>
              <a:off x="5005" y="1169"/>
              <a:ext cx="183" cy="73"/>
              <a:chOff x="1024" y="3264"/>
              <a:chExt cx="320" cy="296"/>
            </a:xfrm>
          </p:grpSpPr>
          <p:sp>
            <p:nvSpPr>
              <p:cNvPr id="32010"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11"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12"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13"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1779" name="Group 248"/>
            <p:cNvGrpSpPr>
              <a:grpSpLocks/>
            </p:cNvGrpSpPr>
            <p:nvPr/>
          </p:nvGrpSpPr>
          <p:grpSpPr bwMode="auto">
            <a:xfrm>
              <a:off x="4528" y="1367"/>
              <a:ext cx="184" cy="73"/>
              <a:chOff x="1024" y="3264"/>
              <a:chExt cx="320" cy="296"/>
            </a:xfrm>
          </p:grpSpPr>
          <p:sp>
            <p:nvSpPr>
              <p:cNvPr id="32006"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07"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08"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09"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1780" name="Group 253"/>
            <p:cNvGrpSpPr>
              <a:grpSpLocks/>
            </p:cNvGrpSpPr>
            <p:nvPr/>
          </p:nvGrpSpPr>
          <p:grpSpPr bwMode="auto">
            <a:xfrm>
              <a:off x="3176" y="1260"/>
              <a:ext cx="185" cy="73"/>
              <a:chOff x="1024" y="3264"/>
              <a:chExt cx="320" cy="296"/>
            </a:xfrm>
          </p:grpSpPr>
          <p:sp>
            <p:nvSpPr>
              <p:cNvPr id="32002"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03"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04"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05"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1781" name="Group 258"/>
            <p:cNvGrpSpPr>
              <a:grpSpLocks/>
            </p:cNvGrpSpPr>
            <p:nvPr/>
          </p:nvGrpSpPr>
          <p:grpSpPr bwMode="auto">
            <a:xfrm>
              <a:off x="3158" y="1191"/>
              <a:ext cx="184" cy="73"/>
              <a:chOff x="1024" y="3264"/>
              <a:chExt cx="320" cy="296"/>
            </a:xfrm>
          </p:grpSpPr>
          <p:sp>
            <p:nvSpPr>
              <p:cNvPr id="31998"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1999"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00"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2001"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1782" name="Group 263"/>
            <p:cNvGrpSpPr>
              <a:grpSpLocks/>
            </p:cNvGrpSpPr>
            <p:nvPr/>
          </p:nvGrpSpPr>
          <p:grpSpPr bwMode="auto">
            <a:xfrm>
              <a:off x="3323" y="1395"/>
              <a:ext cx="184" cy="73"/>
              <a:chOff x="1024" y="3264"/>
              <a:chExt cx="320" cy="296"/>
            </a:xfrm>
          </p:grpSpPr>
          <p:sp>
            <p:nvSpPr>
              <p:cNvPr id="31994"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1995"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1996"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sp>
            <p:nvSpPr>
              <p:cNvPr id="31997"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p>
            </p:txBody>
          </p:sp>
        </p:grpSp>
        <p:grpSp>
          <p:nvGrpSpPr>
            <p:cNvPr id="31783" name="Group 268"/>
            <p:cNvGrpSpPr>
              <a:grpSpLocks/>
            </p:cNvGrpSpPr>
            <p:nvPr/>
          </p:nvGrpSpPr>
          <p:grpSpPr bwMode="auto">
            <a:xfrm>
              <a:off x="2799" y="1168"/>
              <a:ext cx="154" cy="61"/>
              <a:chOff x="428" y="2146"/>
              <a:chExt cx="268" cy="244"/>
            </a:xfrm>
          </p:grpSpPr>
          <p:sp>
            <p:nvSpPr>
              <p:cNvPr id="31985"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86"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87"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88"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89"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90"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91"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92"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93"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1784" name="Group 278"/>
            <p:cNvGrpSpPr>
              <a:grpSpLocks/>
            </p:cNvGrpSpPr>
            <p:nvPr/>
          </p:nvGrpSpPr>
          <p:grpSpPr bwMode="auto">
            <a:xfrm>
              <a:off x="2801" y="1232"/>
              <a:ext cx="154" cy="61"/>
              <a:chOff x="428" y="2146"/>
              <a:chExt cx="268" cy="244"/>
            </a:xfrm>
          </p:grpSpPr>
          <p:sp>
            <p:nvSpPr>
              <p:cNvPr id="31976"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77"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78"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79"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80"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81"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82"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83"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84"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1785"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sp>
          <p:nvSpPr>
            <p:cNvPr id="31786"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1787" name="Group 290"/>
            <p:cNvGrpSpPr>
              <a:grpSpLocks/>
            </p:cNvGrpSpPr>
            <p:nvPr/>
          </p:nvGrpSpPr>
          <p:grpSpPr bwMode="auto">
            <a:xfrm>
              <a:off x="2932" y="1390"/>
              <a:ext cx="154" cy="61"/>
              <a:chOff x="428" y="2146"/>
              <a:chExt cx="268" cy="244"/>
            </a:xfrm>
          </p:grpSpPr>
          <p:sp>
            <p:nvSpPr>
              <p:cNvPr id="31967"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68"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69"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70"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71"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72"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73"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74"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75"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1788" name="Group 300"/>
            <p:cNvGrpSpPr>
              <a:grpSpLocks/>
            </p:cNvGrpSpPr>
            <p:nvPr/>
          </p:nvGrpSpPr>
          <p:grpSpPr bwMode="auto">
            <a:xfrm>
              <a:off x="2945" y="1465"/>
              <a:ext cx="155" cy="60"/>
              <a:chOff x="428" y="2146"/>
              <a:chExt cx="268" cy="244"/>
            </a:xfrm>
          </p:grpSpPr>
          <p:sp>
            <p:nvSpPr>
              <p:cNvPr id="31958"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59"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60"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61"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62"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63"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64"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65"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66"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1789"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1790" name="Group 311"/>
            <p:cNvGrpSpPr>
              <a:grpSpLocks/>
            </p:cNvGrpSpPr>
            <p:nvPr/>
          </p:nvGrpSpPr>
          <p:grpSpPr bwMode="auto">
            <a:xfrm>
              <a:off x="3466" y="1524"/>
              <a:ext cx="155" cy="60"/>
              <a:chOff x="428" y="2146"/>
              <a:chExt cx="268" cy="244"/>
            </a:xfrm>
          </p:grpSpPr>
          <p:sp>
            <p:nvSpPr>
              <p:cNvPr id="31949"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50"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51"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52"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53"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54"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55"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56"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57"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1791"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1792" name="Group 322"/>
            <p:cNvGrpSpPr>
              <a:grpSpLocks/>
            </p:cNvGrpSpPr>
            <p:nvPr/>
          </p:nvGrpSpPr>
          <p:grpSpPr bwMode="auto">
            <a:xfrm>
              <a:off x="4133" y="1520"/>
              <a:ext cx="153" cy="41"/>
              <a:chOff x="2378" y="3784"/>
              <a:chExt cx="268" cy="166"/>
            </a:xfrm>
          </p:grpSpPr>
          <p:sp>
            <p:nvSpPr>
              <p:cNvPr id="31943"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44"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45"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46"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47"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48"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1793"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1794" name="Group 330"/>
            <p:cNvGrpSpPr>
              <a:grpSpLocks/>
            </p:cNvGrpSpPr>
            <p:nvPr/>
          </p:nvGrpSpPr>
          <p:grpSpPr bwMode="auto">
            <a:xfrm>
              <a:off x="4502" y="1510"/>
              <a:ext cx="154" cy="60"/>
              <a:chOff x="428" y="2146"/>
              <a:chExt cx="268" cy="244"/>
            </a:xfrm>
          </p:grpSpPr>
          <p:sp>
            <p:nvSpPr>
              <p:cNvPr id="31934"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35"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36"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37"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38"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39"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40"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41"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42"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1795" name="Group 340"/>
            <p:cNvGrpSpPr>
              <a:grpSpLocks/>
            </p:cNvGrpSpPr>
            <p:nvPr/>
          </p:nvGrpSpPr>
          <p:grpSpPr bwMode="auto">
            <a:xfrm>
              <a:off x="4689" y="1540"/>
              <a:ext cx="155" cy="61"/>
              <a:chOff x="428" y="2146"/>
              <a:chExt cx="268" cy="244"/>
            </a:xfrm>
          </p:grpSpPr>
          <p:sp>
            <p:nvSpPr>
              <p:cNvPr id="31925"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26"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27"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28"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29"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30"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31"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32"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33"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1796"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sp>
          <p:nvSpPr>
            <p:cNvPr id="31797"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1798" name="Group 352"/>
            <p:cNvGrpSpPr>
              <a:grpSpLocks/>
            </p:cNvGrpSpPr>
            <p:nvPr/>
          </p:nvGrpSpPr>
          <p:grpSpPr bwMode="auto">
            <a:xfrm>
              <a:off x="5250" y="1298"/>
              <a:ext cx="155" cy="60"/>
              <a:chOff x="428" y="2146"/>
              <a:chExt cx="268" cy="244"/>
            </a:xfrm>
          </p:grpSpPr>
          <p:sp>
            <p:nvSpPr>
              <p:cNvPr id="31916"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17"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18"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19"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20"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21"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22"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23"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24"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1799" name="Group 362"/>
            <p:cNvGrpSpPr>
              <a:grpSpLocks/>
            </p:cNvGrpSpPr>
            <p:nvPr/>
          </p:nvGrpSpPr>
          <p:grpSpPr bwMode="auto">
            <a:xfrm>
              <a:off x="5230" y="1408"/>
              <a:ext cx="154" cy="61"/>
              <a:chOff x="428" y="2146"/>
              <a:chExt cx="268" cy="244"/>
            </a:xfrm>
          </p:grpSpPr>
          <p:sp>
            <p:nvSpPr>
              <p:cNvPr id="31907"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08"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09"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10"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11"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12"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13"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14"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15"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1800"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sp>
          <p:nvSpPr>
            <p:cNvPr id="31801"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1802" name="Group 374"/>
            <p:cNvGrpSpPr>
              <a:grpSpLocks/>
            </p:cNvGrpSpPr>
            <p:nvPr/>
          </p:nvGrpSpPr>
          <p:grpSpPr bwMode="auto">
            <a:xfrm>
              <a:off x="5171" y="1035"/>
              <a:ext cx="155" cy="60"/>
              <a:chOff x="428" y="2146"/>
              <a:chExt cx="268" cy="244"/>
            </a:xfrm>
          </p:grpSpPr>
          <p:sp>
            <p:nvSpPr>
              <p:cNvPr id="31898"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99"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00"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01"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02"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03"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04"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05"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906"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1803"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1804" name="Group 385"/>
            <p:cNvGrpSpPr>
              <a:grpSpLocks/>
            </p:cNvGrpSpPr>
            <p:nvPr/>
          </p:nvGrpSpPr>
          <p:grpSpPr bwMode="auto">
            <a:xfrm>
              <a:off x="5030" y="933"/>
              <a:ext cx="154" cy="61"/>
              <a:chOff x="428" y="2146"/>
              <a:chExt cx="268" cy="244"/>
            </a:xfrm>
          </p:grpSpPr>
          <p:sp>
            <p:nvSpPr>
              <p:cNvPr id="31889"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90"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91"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92"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93"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94"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95"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96"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97"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1805" name="Group 395"/>
            <p:cNvGrpSpPr>
              <a:grpSpLocks/>
            </p:cNvGrpSpPr>
            <p:nvPr/>
          </p:nvGrpSpPr>
          <p:grpSpPr bwMode="auto">
            <a:xfrm>
              <a:off x="3328" y="911"/>
              <a:ext cx="155" cy="61"/>
              <a:chOff x="428" y="2146"/>
              <a:chExt cx="268" cy="244"/>
            </a:xfrm>
          </p:grpSpPr>
          <p:sp>
            <p:nvSpPr>
              <p:cNvPr id="31880"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81"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82"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83"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84"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85"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86"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87"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88"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1806" name="Group 405"/>
            <p:cNvGrpSpPr>
              <a:grpSpLocks/>
            </p:cNvGrpSpPr>
            <p:nvPr/>
          </p:nvGrpSpPr>
          <p:grpSpPr bwMode="auto">
            <a:xfrm>
              <a:off x="3087" y="996"/>
              <a:ext cx="154" cy="60"/>
              <a:chOff x="428" y="2146"/>
              <a:chExt cx="268" cy="244"/>
            </a:xfrm>
          </p:grpSpPr>
          <p:sp>
            <p:nvSpPr>
              <p:cNvPr id="31871"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72"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73"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74"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75"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76"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77"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78"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79"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1807" name="Group 415"/>
            <p:cNvGrpSpPr>
              <a:grpSpLocks/>
            </p:cNvGrpSpPr>
            <p:nvPr/>
          </p:nvGrpSpPr>
          <p:grpSpPr bwMode="auto">
            <a:xfrm>
              <a:off x="3136" y="1499"/>
              <a:ext cx="153" cy="61"/>
              <a:chOff x="428" y="2146"/>
              <a:chExt cx="268" cy="244"/>
            </a:xfrm>
          </p:grpSpPr>
          <p:sp>
            <p:nvSpPr>
              <p:cNvPr id="31862"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63"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64"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65"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66"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67"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68"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69"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70"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1808"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sp>
          <p:nvSpPr>
            <p:cNvPr id="31809"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Arial Narrow" charset="0"/>
              </a:endParaRPr>
            </a:p>
          </p:txBody>
        </p:sp>
        <p:grpSp>
          <p:nvGrpSpPr>
            <p:cNvPr id="31810" name="Group 427"/>
            <p:cNvGrpSpPr>
              <a:grpSpLocks/>
            </p:cNvGrpSpPr>
            <p:nvPr/>
          </p:nvGrpSpPr>
          <p:grpSpPr bwMode="auto">
            <a:xfrm>
              <a:off x="5227" y="1473"/>
              <a:ext cx="153" cy="60"/>
              <a:chOff x="428" y="2146"/>
              <a:chExt cx="268" cy="244"/>
            </a:xfrm>
          </p:grpSpPr>
          <p:sp>
            <p:nvSpPr>
              <p:cNvPr id="31853"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54"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55"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56"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57"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58"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59"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60"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61"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grpSp>
          <p:nvGrpSpPr>
            <p:cNvPr id="31811" name="Group 437"/>
            <p:cNvGrpSpPr>
              <a:grpSpLocks/>
            </p:cNvGrpSpPr>
            <p:nvPr/>
          </p:nvGrpSpPr>
          <p:grpSpPr bwMode="auto">
            <a:xfrm>
              <a:off x="5357" y="1179"/>
              <a:ext cx="155" cy="60"/>
              <a:chOff x="428" y="2146"/>
              <a:chExt cx="268" cy="244"/>
            </a:xfrm>
          </p:grpSpPr>
          <p:sp>
            <p:nvSpPr>
              <p:cNvPr id="31844"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45"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46"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47"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48"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49"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50"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51"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sp>
            <p:nvSpPr>
              <p:cNvPr id="31852"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p>
            </p:txBody>
          </p:sp>
        </p:grpSp>
        <p:sp>
          <p:nvSpPr>
            <p:cNvPr id="31812" name="Text Box 447"/>
            <p:cNvSpPr txBox="1">
              <a:spLocks noChangeArrowheads="1"/>
            </p:cNvSpPr>
            <p:nvPr/>
          </p:nvSpPr>
          <p:spPr bwMode="auto">
            <a:xfrm>
              <a:off x="4675" y="1341"/>
              <a:ext cx="62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Arial Narrow" charset="0"/>
                </a:rPr>
                <a:t>Clusters</a:t>
              </a:r>
            </a:p>
          </p:txBody>
        </p:sp>
        <p:sp>
          <p:nvSpPr>
            <p:cNvPr id="31813" name="Text Box 448"/>
            <p:cNvSpPr txBox="1">
              <a:spLocks noChangeArrowheads="1"/>
            </p:cNvSpPr>
            <p:nvPr/>
          </p:nvSpPr>
          <p:spPr bwMode="auto">
            <a:xfrm>
              <a:off x="3914" y="671"/>
              <a:ext cx="104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Arial Narrow" charset="0"/>
                </a:rPr>
                <a:t>Massive Cluster</a:t>
              </a:r>
            </a:p>
          </p:txBody>
        </p:sp>
        <p:grpSp>
          <p:nvGrpSpPr>
            <p:cNvPr id="31814" name="Group 449"/>
            <p:cNvGrpSpPr>
              <a:grpSpLocks/>
            </p:cNvGrpSpPr>
            <p:nvPr/>
          </p:nvGrpSpPr>
          <p:grpSpPr bwMode="auto">
            <a:xfrm>
              <a:off x="3324" y="987"/>
              <a:ext cx="1708" cy="431"/>
              <a:chOff x="1450" y="1101"/>
              <a:chExt cx="2970" cy="997"/>
            </a:xfrm>
          </p:grpSpPr>
          <p:sp>
            <p:nvSpPr>
              <p:cNvPr id="31815"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a:solidFill>
                      <a:schemeClr val="hlink"/>
                    </a:solidFill>
                    <a:latin typeface="Arial Narrow" charset="0"/>
                  </a:rPr>
                  <a:t>Gigabit Ethernet</a:t>
                </a:r>
                <a:endParaRPr lang="en-US" sz="1200">
                  <a:latin typeface="Arial Narrow" charset="0"/>
                </a:endParaRPr>
              </a:p>
            </p:txBody>
          </p:sp>
          <p:sp>
            <p:nvSpPr>
              <p:cNvPr id="31816"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17"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18"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19"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20"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21"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22"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23"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24"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25"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26"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27"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28"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1829"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1830"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1831"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1832"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1833"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1834"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1835"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p>
            </p:txBody>
          </p:sp>
          <p:sp>
            <p:nvSpPr>
              <p:cNvPr id="31836"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37"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38"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39"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40"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41"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42"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1843"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334661782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atin typeface="Helvetica" charset="0"/>
                <a:ea typeface="ＭＳ Ｐゴシック" charset="0"/>
                <a:cs typeface="ＭＳ Ｐゴシック" charset="0"/>
              </a:rPr>
              <a:t>Challenge: Complexity</a:t>
            </a:r>
          </a:p>
        </p:txBody>
      </p:sp>
      <p:sp>
        <p:nvSpPr>
          <p:cNvPr id="3" name="Content Placeholder 2"/>
          <p:cNvSpPr>
            <a:spLocks noGrp="1"/>
          </p:cNvSpPr>
          <p:nvPr>
            <p:ph idx="1"/>
          </p:nvPr>
        </p:nvSpPr>
        <p:spPr>
          <a:xfrm>
            <a:off x="685800" y="914400"/>
            <a:ext cx="8153400" cy="5105400"/>
          </a:xfrm>
        </p:spPr>
        <p:txBody>
          <a:bodyPr/>
          <a:lstStyle/>
          <a:p>
            <a:r>
              <a:rPr lang="en-US">
                <a:latin typeface="Helvetica" charset="0"/>
                <a:ea typeface="ＭＳ Ｐゴシック" charset="0"/>
                <a:cs typeface="ＭＳ Ｐゴシック" charset="0"/>
              </a:rPr>
              <a:t>Applications consisting of…</a:t>
            </a:r>
          </a:p>
          <a:p>
            <a:pPr lvl="1"/>
            <a:r>
              <a:rPr lang="en-US">
                <a:latin typeface="Helvetica" charset="0"/>
                <a:ea typeface="ＭＳ Ｐゴシック" charset="0"/>
              </a:rPr>
              <a:t>… a variety of software modules that …</a:t>
            </a:r>
          </a:p>
          <a:p>
            <a:pPr lvl="1"/>
            <a:r>
              <a:rPr lang="en-US">
                <a:latin typeface="Helvetica" charset="0"/>
                <a:ea typeface="ＭＳ Ｐゴシック" charset="0"/>
              </a:rPr>
              <a:t>… run on a variety of devices (machines) that</a:t>
            </a:r>
          </a:p>
          <a:p>
            <a:pPr lvl="2"/>
            <a:r>
              <a:rPr lang="en-US">
                <a:latin typeface="Helvetica" charset="0"/>
                <a:ea typeface="ＭＳ Ｐゴシック" charset="0"/>
              </a:rPr>
              <a:t>… implement different hardware architectures</a:t>
            </a:r>
          </a:p>
          <a:p>
            <a:pPr lvl="2"/>
            <a:r>
              <a:rPr lang="en-US">
                <a:latin typeface="Helvetica" charset="0"/>
                <a:ea typeface="ＭＳ Ｐゴシック" charset="0"/>
              </a:rPr>
              <a:t>… run competing applications</a:t>
            </a:r>
          </a:p>
          <a:p>
            <a:pPr lvl="2"/>
            <a:r>
              <a:rPr lang="en-US">
                <a:latin typeface="Helvetica" charset="0"/>
                <a:ea typeface="ＭＳ Ｐゴシック" charset="0"/>
              </a:rPr>
              <a:t>… fail in unexpected ways</a:t>
            </a:r>
          </a:p>
          <a:p>
            <a:pPr lvl="2"/>
            <a:r>
              <a:rPr lang="en-US">
                <a:latin typeface="Helvetica" charset="0"/>
                <a:ea typeface="ＭＳ Ｐゴシック" charset="0"/>
              </a:rPr>
              <a:t>… can be under a variety of attacks</a:t>
            </a:r>
          </a:p>
          <a:p>
            <a:endParaRPr lang="en-US">
              <a:latin typeface="Helvetica" charset="0"/>
              <a:ea typeface="ＭＳ Ｐゴシック" charset="0"/>
              <a:cs typeface="ＭＳ Ｐゴシック" charset="0"/>
            </a:endParaRPr>
          </a:p>
          <a:p>
            <a:r>
              <a:rPr lang="en-US">
                <a:latin typeface="Helvetica" charset="0"/>
                <a:ea typeface="ＭＳ Ｐゴシック" charset="0"/>
                <a:cs typeface="ＭＳ Ｐゴシック" charset="0"/>
              </a:rPr>
              <a:t>Not feasible to test software for all possible environments and combinations of components and devices</a:t>
            </a:r>
          </a:p>
          <a:p>
            <a:pPr lvl="1"/>
            <a:r>
              <a:rPr lang="en-US">
                <a:latin typeface="Helvetica" charset="0"/>
                <a:ea typeface="ＭＳ Ｐゴシック" charset="0"/>
              </a:rPr>
              <a:t>The question is not whether there are bugs but how serious are the bugs! </a:t>
            </a:r>
          </a:p>
          <a:p>
            <a:pPr lvl="1"/>
            <a:endParaRPr lang="en-US">
              <a:latin typeface="Helvetica" charset="0"/>
              <a:ea typeface="ＭＳ Ｐゴシック" charset="0"/>
            </a:endParaRPr>
          </a:p>
        </p:txBody>
      </p:sp>
    </p:spTree>
    <p:extLst>
      <p:ext uri="{BB962C8B-B14F-4D97-AF65-F5344CB8AC3E}">
        <p14:creationId xmlns:p14="http://schemas.microsoft.com/office/powerpoint/2010/main" val="262171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4273" name="Content Placeholder 6" descr="SW complexity - MIT.png"/>
          <p:cNvPicPr>
            <a:picLocks noGrp="1" noChangeAspect="1"/>
          </p:cNvPicPr>
          <p:nvPr>
            <p:ph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688" t="25856" r="18655" b="27786"/>
          <a:stretch>
            <a:fillRect/>
          </a:stretch>
        </p:blipFill>
        <p:spPr>
          <a:xfrm>
            <a:off x="-76200" y="762000"/>
            <a:ext cx="8909050" cy="4648200"/>
          </a:xfrm>
          <a:noFill/>
        </p:spPr>
      </p:pic>
      <p:sp>
        <p:nvSpPr>
          <p:cNvPr id="54274" name="Title 4"/>
          <p:cNvSpPr>
            <a:spLocks noGrp="1"/>
          </p:cNvSpPr>
          <p:nvPr>
            <p:ph type="title" idx="4294967295"/>
          </p:nvPr>
        </p:nvSpPr>
        <p:spPr/>
        <p:txBody>
          <a:bodyPr/>
          <a:lstStyle/>
          <a:p>
            <a:r>
              <a:rPr lang="en-US">
                <a:latin typeface="Helvetica" charset="0"/>
                <a:ea typeface="ＭＳ Ｐゴシック" charset="0"/>
                <a:cs typeface="ＭＳ Ｐゴシック" charset="0"/>
              </a:rPr>
              <a:t>Increasing Software Complexity</a:t>
            </a:r>
          </a:p>
        </p:txBody>
      </p:sp>
      <p:sp>
        <p:nvSpPr>
          <p:cNvPr id="54275" name="TextBox 7"/>
          <p:cNvSpPr txBox="1">
            <a:spLocks noChangeArrowheads="1"/>
          </p:cNvSpPr>
          <p:nvPr/>
        </p:nvSpPr>
        <p:spPr bwMode="auto">
          <a:xfrm>
            <a:off x="5715000" y="5867400"/>
            <a:ext cx="3124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a:latin typeface="Helvetica" charset="0"/>
                <a:cs typeface="Helvetica" charset="0"/>
              </a:rPr>
              <a:t>From MIT’</a:t>
            </a:r>
            <a:r>
              <a:rPr lang="en-US" altLang="ja-JP" sz="1800">
                <a:latin typeface="Helvetica" charset="0"/>
                <a:cs typeface="Helvetica" charset="0"/>
              </a:rPr>
              <a:t>s 6.033 course</a:t>
            </a:r>
            <a:endParaRPr lang="en-US" sz="1800">
              <a:latin typeface="Helvetica" charset="0"/>
              <a:cs typeface="Helvetica" charset="0"/>
            </a:endParaRPr>
          </a:p>
        </p:txBody>
      </p:sp>
    </p:spTree>
    <p:extLst>
      <p:ext uri="{BB962C8B-B14F-4D97-AF65-F5344CB8AC3E}">
        <p14:creationId xmlns:p14="http://schemas.microsoft.com/office/powerpoint/2010/main" val="3820351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How do We Tame Complexity?</a:t>
            </a:r>
          </a:p>
        </p:txBody>
      </p:sp>
      <p:sp>
        <p:nvSpPr>
          <p:cNvPr id="159747" name="Rectangle 3"/>
          <p:cNvSpPr>
            <a:spLocks noGrp="1" noChangeArrowheads="1"/>
          </p:cNvSpPr>
          <p:nvPr>
            <p:ph type="body" idx="1"/>
          </p:nvPr>
        </p:nvSpPr>
        <p:spPr>
          <a:xfrm>
            <a:off x="381000" y="914400"/>
            <a:ext cx="8382000" cy="5562600"/>
          </a:xfrm>
        </p:spPr>
        <p:txBody>
          <a:bodyPr/>
          <a:lstStyle/>
          <a:p>
            <a:pPr>
              <a:lnSpc>
                <a:spcPct val="80000"/>
              </a:lnSpc>
            </a:pPr>
            <a:r>
              <a:rPr lang="en-US">
                <a:latin typeface="Helvetica" charset="0"/>
                <a:ea typeface="ＭＳ Ｐゴシック" charset="0"/>
                <a:cs typeface="ＭＳ Ｐゴシック" charset="0"/>
              </a:rPr>
              <a:t>Every piece of computer hardware different</a:t>
            </a:r>
          </a:p>
          <a:p>
            <a:pPr lvl="1">
              <a:lnSpc>
                <a:spcPct val="80000"/>
              </a:lnSpc>
            </a:pPr>
            <a:r>
              <a:rPr lang="en-US">
                <a:latin typeface="Helvetica" charset="0"/>
                <a:ea typeface="ＭＳ Ｐゴシック" charset="0"/>
              </a:rPr>
              <a:t>Different CPU</a:t>
            </a:r>
          </a:p>
          <a:p>
            <a:pPr lvl="2">
              <a:lnSpc>
                <a:spcPct val="80000"/>
              </a:lnSpc>
            </a:pPr>
            <a:r>
              <a:rPr lang="en-US">
                <a:latin typeface="Helvetica" charset="0"/>
                <a:ea typeface="ＭＳ Ｐゴシック" charset="0"/>
              </a:rPr>
              <a:t>Pentium, ARM, PowerPC, ColdFire</a:t>
            </a:r>
          </a:p>
          <a:p>
            <a:pPr lvl="1">
              <a:lnSpc>
                <a:spcPct val="80000"/>
              </a:lnSpc>
            </a:pPr>
            <a:r>
              <a:rPr lang="en-US">
                <a:latin typeface="Helvetica" charset="0"/>
                <a:ea typeface="ＭＳ Ｐゴシック" charset="0"/>
              </a:rPr>
              <a:t>Different amounts of memory, disk, …</a:t>
            </a:r>
          </a:p>
          <a:p>
            <a:pPr lvl="1">
              <a:lnSpc>
                <a:spcPct val="80000"/>
              </a:lnSpc>
            </a:pPr>
            <a:r>
              <a:rPr lang="en-US">
                <a:latin typeface="Helvetica" charset="0"/>
                <a:ea typeface="ＭＳ Ｐゴシック" charset="0"/>
              </a:rPr>
              <a:t>Different types of devices</a:t>
            </a:r>
          </a:p>
          <a:p>
            <a:pPr lvl="2">
              <a:lnSpc>
                <a:spcPct val="80000"/>
              </a:lnSpc>
            </a:pPr>
            <a:r>
              <a:rPr lang="en-US">
                <a:latin typeface="Helvetica" charset="0"/>
                <a:ea typeface="ＭＳ Ｐゴシック" charset="0"/>
              </a:rPr>
              <a:t>Mice, keyboards, sensors, cameras, fingerprint readers, touch screen</a:t>
            </a:r>
          </a:p>
          <a:p>
            <a:pPr lvl="1">
              <a:lnSpc>
                <a:spcPct val="80000"/>
              </a:lnSpc>
            </a:pPr>
            <a:r>
              <a:rPr lang="en-US">
                <a:latin typeface="Helvetica" charset="0"/>
                <a:ea typeface="ＭＳ Ｐゴシック" charset="0"/>
              </a:rPr>
              <a:t>Different networking environment</a:t>
            </a:r>
          </a:p>
          <a:p>
            <a:pPr lvl="2">
              <a:lnSpc>
                <a:spcPct val="80000"/>
              </a:lnSpc>
            </a:pPr>
            <a:r>
              <a:rPr lang="en-US">
                <a:latin typeface="Helvetica" charset="0"/>
                <a:ea typeface="ＭＳ Ｐゴシック" charset="0"/>
              </a:rPr>
              <a:t>Cable, DSL, Wireless, …</a:t>
            </a:r>
          </a:p>
          <a:p>
            <a:pPr>
              <a:lnSpc>
                <a:spcPct val="80000"/>
              </a:lnSpc>
            </a:pPr>
            <a:r>
              <a:rPr lang="en-US">
                <a:solidFill>
                  <a:schemeClr val="hlink"/>
                </a:solidFill>
                <a:latin typeface="Helvetica" charset="0"/>
                <a:ea typeface="ＭＳ Ｐゴシック" charset="0"/>
                <a:cs typeface="ＭＳ Ｐゴシック" charset="0"/>
              </a:rPr>
              <a:t>Questions:</a:t>
            </a:r>
          </a:p>
          <a:p>
            <a:pPr lvl="1">
              <a:lnSpc>
                <a:spcPct val="80000"/>
              </a:lnSpc>
            </a:pPr>
            <a:r>
              <a:rPr lang="en-US">
                <a:solidFill>
                  <a:schemeClr val="hlink"/>
                </a:solidFill>
                <a:latin typeface="Helvetica" charset="0"/>
                <a:ea typeface="ＭＳ Ｐゴシック" charset="0"/>
              </a:rPr>
              <a:t>Does the programmer need to write a single program that performs many independent activities?</a:t>
            </a:r>
          </a:p>
          <a:p>
            <a:pPr lvl="1">
              <a:lnSpc>
                <a:spcPct val="80000"/>
              </a:lnSpc>
            </a:pPr>
            <a:r>
              <a:rPr lang="en-US">
                <a:solidFill>
                  <a:schemeClr val="hlink"/>
                </a:solidFill>
                <a:latin typeface="Helvetica" charset="0"/>
                <a:ea typeface="ＭＳ Ｐゴシック" charset="0"/>
              </a:rPr>
              <a:t>Does every program have to be altered for every piece of hardware?</a:t>
            </a:r>
          </a:p>
          <a:p>
            <a:pPr lvl="1">
              <a:lnSpc>
                <a:spcPct val="80000"/>
              </a:lnSpc>
            </a:pPr>
            <a:r>
              <a:rPr lang="en-US">
                <a:solidFill>
                  <a:schemeClr val="hlink"/>
                </a:solidFill>
                <a:latin typeface="Helvetica" charset="0"/>
                <a:ea typeface="ＭＳ Ｐゴシック" charset="0"/>
              </a:rPr>
              <a:t>Does a faulty program crash everything?</a:t>
            </a:r>
          </a:p>
        </p:txBody>
      </p:sp>
    </p:spTree>
    <p:custDataLst>
      <p:tags r:id="rId1"/>
    </p:custDataLst>
    <p:extLst>
      <p:ext uri="{BB962C8B-B14F-4D97-AF65-F5344CB8AC3E}">
        <p14:creationId xmlns:p14="http://schemas.microsoft.com/office/powerpoint/2010/main" val="1783451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9747">
                                            <p:txEl>
                                              <p:pRg st="1" end="1"/>
                                            </p:txEl>
                                          </p:spTgt>
                                        </p:tgtEl>
                                        <p:attrNameLst>
                                          <p:attrName>style.visibility</p:attrName>
                                        </p:attrNameLst>
                                      </p:cBhvr>
                                      <p:to>
                                        <p:strVal val="visible"/>
                                      </p:to>
                                    </p:set>
                                    <p:anim calcmode="lin" valueType="num">
                                      <p:cBhvr additive="base">
                                        <p:cTn id="11" dur="500" fill="hold"/>
                                        <p:tgtEl>
                                          <p:spTgt spid="1597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97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9747">
                                            <p:txEl>
                                              <p:pRg st="2" end="2"/>
                                            </p:txEl>
                                          </p:spTgt>
                                        </p:tgtEl>
                                        <p:attrNameLst>
                                          <p:attrName>style.visibility</p:attrName>
                                        </p:attrNameLst>
                                      </p:cBhvr>
                                      <p:to>
                                        <p:strVal val="visible"/>
                                      </p:to>
                                    </p:set>
                                    <p:anim calcmode="lin" valueType="num">
                                      <p:cBhvr additive="base">
                                        <p:cTn id="15" dur="500" fill="hold"/>
                                        <p:tgtEl>
                                          <p:spTgt spid="1597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97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9747">
                                            <p:txEl>
                                              <p:pRg st="3" end="3"/>
                                            </p:txEl>
                                          </p:spTgt>
                                        </p:tgtEl>
                                        <p:attrNameLst>
                                          <p:attrName>style.visibility</p:attrName>
                                        </p:attrNameLst>
                                      </p:cBhvr>
                                      <p:to>
                                        <p:strVal val="visible"/>
                                      </p:to>
                                    </p:set>
                                    <p:anim calcmode="lin" valueType="num">
                                      <p:cBhvr additive="base">
                                        <p:cTn id="19" dur="500" fill="hold"/>
                                        <p:tgtEl>
                                          <p:spTgt spid="15974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974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59747">
                                            <p:txEl>
                                              <p:pRg st="4" end="4"/>
                                            </p:txEl>
                                          </p:spTgt>
                                        </p:tgtEl>
                                        <p:attrNameLst>
                                          <p:attrName>style.visibility</p:attrName>
                                        </p:attrNameLst>
                                      </p:cBhvr>
                                      <p:to>
                                        <p:strVal val="visible"/>
                                      </p:to>
                                    </p:set>
                                    <p:anim calcmode="lin" valueType="num">
                                      <p:cBhvr additive="base">
                                        <p:cTn id="23" dur="500" fill="hold"/>
                                        <p:tgtEl>
                                          <p:spTgt spid="15974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5974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59747">
                                            <p:txEl>
                                              <p:pRg st="5" end="5"/>
                                            </p:txEl>
                                          </p:spTgt>
                                        </p:tgtEl>
                                        <p:attrNameLst>
                                          <p:attrName>style.visibility</p:attrName>
                                        </p:attrNameLst>
                                      </p:cBhvr>
                                      <p:to>
                                        <p:strVal val="visible"/>
                                      </p:to>
                                    </p:set>
                                    <p:anim calcmode="lin" valueType="num">
                                      <p:cBhvr additive="base">
                                        <p:cTn id="27" dur="500" fill="hold"/>
                                        <p:tgtEl>
                                          <p:spTgt spid="159747">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974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9747">
                                            <p:txEl>
                                              <p:pRg st="6" end="6"/>
                                            </p:txEl>
                                          </p:spTgt>
                                        </p:tgtEl>
                                        <p:attrNameLst>
                                          <p:attrName>style.visibility</p:attrName>
                                        </p:attrNameLst>
                                      </p:cBhvr>
                                      <p:to>
                                        <p:strVal val="visible"/>
                                      </p:to>
                                    </p:set>
                                    <p:anim calcmode="lin" valueType="num">
                                      <p:cBhvr additive="base">
                                        <p:cTn id="31" dur="500" fill="hold"/>
                                        <p:tgtEl>
                                          <p:spTgt spid="159747">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974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9747">
                                            <p:txEl>
                                              <p:pRg st="7" end="7"/>
                                            </p:txEl>
                                          </p:spTgt>
                                        </p:tgtEl>
                                        <p:attrNameLst>
                                          <p:attrName>style.visibility</p:attrName>
                                        </p:attrNameLst>
                                      </p:cBhvr>
                                      <p:to>
                                        <p:strVal val="visible"/>
                                      </p:to>
                                    </p:set>
                                    <p:anim calcmode="lin" valueType="num">
                                      <p:cBhvr additive="base">
                                        <p:cTn id="35" dur="500" fill="hold"/>
                                        <p:tgtEl>
                                          <p:spTgt spid="159747">
                                            <p:txEl>
                                              <p:pRg st="7" end="7"/>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97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59747">
                                            <p:txEl>
                                              <p:pRg st="8" end="8"/>
                                            </p:txEl>
                                          </p:spTgt>
                                        </p:tgtEl>
                                        <p:attrNameLst>
                                          <p:attrName>style.visibility</p:attrName>
                                        </p:attrNameLst>
                                      </p:cBhvr>
                                      <p:to>
                                        <p:strVal val="visible"/>
                                      </p:to>
                                    </p:set>
                                    <p:anim calcmode="lin" valueType="num">
                                      <p:cBhvr additive="base">
                                        <p:cTn id="41" dur="500" fill="hold"/>
                                        <p:tgtEl>
                                          <p:spTgt spid="159747">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59747">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59747">
                                            <p:txEl>
                                              <p:pRg st="9" end="9"/>
                                            </p:txEl>
                                          </p:spTgt>
                                        </p:tgtEl>
                                        <p:attrNameLst>
                                          <p:attrName>style.visibility</p:attrName>
                                        </p:attrNameLst>
                                      </p:cBhvr>
                                      <p:to>
                                        <p:strVal val="visible"/>
                                      </p:to>
                                    </p:set>
                                    <p:anim calcmode="lin" valueType="num">
                                      <p:cBhvr additive="base">
                                        <p:cTn id="45" dur="500" fill="hold"/>
                                        <p:tgtEl>
                                          <p:spTgt spid="159747">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5974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59747">
                                            <p:txEl>
                                              <p:pRg st="10" end="10"/>
                                            </p:txEl>
                                          </p:spTgt>
                                        </p:tgtEl>
                                        <p:attrNameLst>
                                          <p:attrName>style.visibility</p:attrName>
                                        </p:attrNameLst>
                                      </p:cBhvr>
                                      <p:to>
                                        <p:strVal val="visible"/>
                                      </p:to>
                                    </p:set>
                                    <p:anim calcmode="lin" valueType="num">
                                      <p:cBhvr additive="base">
                                        <p:cTn id="51" dur="500" fill="hold"/>
                                        <p:tgtEl>
                                          <p:spTgt spid="1597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5974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59747">
                                            <p:txEl>
                                              <p:pRg st="11" end="11"/>
                                            </p:txEl>
                                          </p:spTgt>
                                        </p:tgtEl>
                                        <p:attrNameLst>
                                          <p:attrName>style.visibility</p:attrName>
                                        </p:attrNameLst>
                                      </p:cBhvr>
                                      <p:to>
                                        <p:strVal val="visible"/>
                                      </p:to>
                                    </p:set>
                                    <p:anim calcmode="lin" valueType="num">
                                      <p:cBhvr additive="base">
                                        <p:cTn id="57" dur="500" fill="hold"/>
                                        <p:tgtEl>
                                          <p:spTgt spid="159747">
                                            <p:txEl>
                                              <p:pRg st="11" end="1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5974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Virtual Machines</a:t>
            </a:r>
          </a:p>
        </p:txBody>
      </p:sp>
      <p:sp>
        <p:nvSpPr>
          <p:cNvPr id="44035" name="Rectangle 3"/>
          <p:cNvSpPr>
            <a:spLocks noGrp="1" noChangeArrowheads="1"/>
          </p:cNvSpPr>
          <p:nvPr>
            <p:ph type="body" idx="1"/>
          </p:nvPr>
        </p:nvSpPr>
        <p:spPr>
          <a:xfrm>
            <a:off x="304800" y="838200"/>
            <a:ext cx="8610600" cy="4267200"/>
          </a:xfrm>
        </p:spPr>
        <p:txBody>
          <a:bodyPr/>
          <a:lstStyle/>
          <a:p>
            <a:pPr>
              <a:lnSpc>
                <a:spcPct val="110000"/>
              </a:lnSpc>
            </a:pPr>
            <a:r>
              <a:rPr lang="en-US" dirty="0">
                <a:latin typeface="Helvetica" charset="0"/>
                <a:ea typeface="ＭＳ Ｐゴシック" charset="0"/>
                <a:cs typeface="ＭＳ Ｐゴシック" charset="0"/>
              </a:rPr>
              <a:t>Software emulation of an abstract machine</a:t>
            </a:r>
          </a:p>
          <a:p>
            <a:pPr lvl="1">
              <a:lnSpc>
                <a:spcPct val="110000"/>
              </a:lnSpc>
            </a:pPr>
            <a:r>
              <a:rPr lang="en-US" dirty="0">
                <a:latin typeface="Helvetica" charset="0"/>
                <a:ea typeface="ＭＳ Ｐゴシック" charset="0"/>
              </a:rPr>
              <a:t>Give programs illusion they own the machine</a:t>
            </a:r>
          </a:p>
          <a:p>
            <a:pPr lvl="1">
              <a:lnSpc>
                <a:spcPct val="110000"/>
              </a:lnSpc>
            </a:pPr>
            <a:r>
              <a:rPr lang="en-US" dirty="0">
                <a:latin typeface="Helvetica" charset="0"/>
                <a:ea typeface="ＭＳ Ｐゴシック" charset="0"/>
              </a:rPr>
              <a:t>Make it look like hardware has features you want</a:t>
            </a:r>
          </a:p>
          <a:p>
            <a:pPr>
              <a:lnSpc>
                <a:spcPct val="110000"/>
              </a:lnSpc>
            </a:pPr>
            <a:r>
              <a:rPr lang="en-US" dirty="0">
                <a:latin typeface="Helvetica" charset="0"/>
                <a:ea typeface="ＭＳ Ｐゴシック" charset="0"/>
                <a:cs typeface="ＭＳ Ｐゴシック" charset="0"/>
              </a:rPr>
              <a:t>Two types of </a:t>
            </a:r>
            <a:r>
              <a:rPr lang="en-US" dirty="0" smtClean="0">
                <a:latin typeface="Helvetica" charset="0"/>
                <a:ea typeface="ＭＳ Ｐゴシック" charset="0"/>
                <a:cs typeface="ＭＳ Ｐゴシック" charset="0"/>
              </a:rPr>
              <a:t>“Virtual </a:t>
            </a:r>
            <a:r>
              <a:rPr lang="en-US" dirty="0" err="1" smtClean="0">
                <a:latin typeface="Helvetica" charset="0"/>
                <a:ea typeface="ＭＳ Ｐゴシック" charset="0"/>
                <a:cs typeface="ＭＳ Ｐゴシック" charset="0"/>
              </a:rPr>
              <a:t>Machine”s</a:t>
            </a:r>
            <a:endParaRPr lang="en-US" dirty="0">
              <a:latin typeface="Helvetica" charset="0"/>
              <a:ea typeface="ＭＳ Ｐゴシック" charset="0"/>
              <a:cs typeface="ＭＳ Ｐゴシック" charset="0"/>
            </a:endParaRPr>
          </a:p>
          <a:p>
            <a:pPr lvl="1">
              <a:lnSpc>
                <a:spcPct val="110000"/>
              </a:lnSpc>
            </a:pPr>
            <a:r>
              <a:rPr lang="en-US" dirty="0" smtClean="0">
                <a:latin typeface="Helvetica" charset="0"/>
                <a:ea typeface="ＭＳ Ｐゴシック" charset="0"/>
              </a:rPr>
              <a:t>Process VM: </a:t>
            </a:r>
            <a:r>
              <a:rPr lang="en-US" dirty="0">
                <a:latin typeface="Helvetica" charset="0"/>
                <a:ea typeface="ＭＳ Ｐゴシック" charset="0"/>
              </a:rPr>
              <a:t>supports the execution of a single program; this functionality typically provided by </a:t>
            </a:r>
            <a:r>
              <a:rPr lang="en-US" dirty="0" smtClean="0">
                <a:latin typeface="Helvetica" charset="0"/>
                <a:ea typeface="ＭＳ Ｐゴシック" charset="0"/>
              </a:rPr>
              <a:t>OS</a:t>
            </a:r>
          </a:p>
          <a:p>
            <a:pPr lvl="1">
              <a:lnSpc>
                <a:spcPct val="110000"/>
              </a:lnSpc>
            </a:pPr>
            <a:r>
              <a:rPr lang="en-US" dirty="0">
                <a:latin typeface="Helvetica" charset="0"/>
                <a:ea typeface="ＭＳ Ｐゴシック" charset="0"/>
              </a:rPr>
              <a:t>System VM: supports the execution of an entire OS and its applications (e.g., </a:t>
            </a:r>
            <a:r>
              <a:rPr lang="en-US" dirty="0" err="1">
                <a:latin typeface="Helvetica" charset="0"/>
                <a:ea typeface="ＭＳ Ｐゴシック" charset="0"/>
              </a:rPr>
              <a:t>VMWare</a:t>
            </a:r>
            <a:r>
              <a:rPr lang="en-US" dirty="0">
                <a:latin typeface="Helvetica" charset="0"/>
                <a:ea typeface="ＭＳ Ｐゴシック" charset="0"/>
              </a:rPr>
              <a:t> Fusion, </a:t>
            </a:r>
            <a:r>
              <a:rPr lang="en-US" dirty="0" smtClean="0">
                <a:latin typeface="Helvetica" charset="0"/>
                <a:ea typeface="ＭＳ Ｐゴシック" charset="0"/>
              </a:rPr>
              <a:t>Virtual box, Parallels </a:t>
            </a:r>
            <a:r>
              <a:rPr lang="en-US" dirty="0">
                <a:latin typeface="Helvetica" charset="0"/>
                <a:ea typeface="ＭＳ Ｐゴシック" charset="0"/>
              </a:rPr>
              <a:t>Desktop, </a:t>
            </a:r>
            <a:r>
              <a:rPr lang="en-US" dirty="0" err="1">
                <a:latin typeface="Helvetica" charset="0"/>
                <a:ea typeface="ＭＳ Ｐゴシック" charset="0"/>
              </a:rPr>
              <a:t>Xen</a:t>
            </a:r>
            <a:r>
              <a:rPr lang="en-US" dirty="0">
                <a:latin typeface="Helvetica" charset="0"/>
                <a:ea typeface="ＭＳ Ｐゴシック" charset="0"/>
              </a:rPr>
              <a:t>)</a:t>
            </a:r>
          </a:p>
          <a:p>
            <a:pPr marL="457200" lvl="1" indent="0">
              <a:lnSpc>
                <a:spcPct val="110000"/>
              </a:lnSpc>
              <a:buNone/>
            </a:pPr>
            <a:endParaRPr lang="en-US" dirty="0">
              <a:latin typeface="Helvetica" charset="0"/>
              <a:ea typeface="ＭＳ Ｐゴシック" charset="0"/>
            </a:endParaRPr>
          </a:p>
        </p:txBody>
      </p:sp>
      <p:pic>
        <p:nvPicPr>
          <p:cNvPr id="63491" name="Picture 1"/>
          <p:cNvPicPr>
            <a:picLocks noChangeAspect="1"/>
          </p:cNvPicPr>
          <p:nvPr/>
        </p:nvPicPr>
        <p:blipFill>
          <a:blip r:embed="rId4">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667000" y="46482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2025" y="4648200"/>
            <a:ext cx="12477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9400" y="46482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4724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15415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0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Process VMs</a:t>
            </a:r>
          </a:p>
        </p:txBody>
      </p:sp>
      <p:sp>
        <p:nvSpPr>
          <p:cNvPr id="44035" name="Rectangle 3"/>
          <p:cNvSpPr>
            <a:spLocks noGrp="1" noChangeArrowheads="1"/>
          </p:cNvSpPr>
          <p:nvPr>
            <p:ph type="body" idx="1"/>
          </p:nvPr>
        </p:nvSpPr>
        <p:spPr>
          <a:xfrm>
            <a:off x="304800" y="1066800"/>
            <a:ext cx="8763000" cy="5334000"/>
          </a:xfrm>
        </p:spPr>
        <p:txBody>
          <a:bodyPr/>
          <a:lstStyle/>
          <a:p>
            <a:r>
              <a:rPr lang="en-US" dirty="0">
                <a:latin typeface="Helvetica" charset="0"/>
                <a:ea typeface="ＭＳ Ｐゴシック" charset="0"/>
                <a:cs typeface="ＭＳ Ｐゴシック" charset="0"/>
              </a:rPr>
              <a:t>Programming simplicity</a:t>
            </a:r>
          </a:p>
          <a:p>
            <a:pPr lvl="1"/>
            <a:r>
              <a:rPr lang="en-US" dirty="0">
                <a:latin typeface="Helvetica" charset="0"/>
                <a:ea typeface="ＭＳ Ｐゴシック" charset="0"/>
              </a:rPr>
              <a:t>Each process thinks it has all memory/CPU time</a:t>
            </a:r>
          </a:p>
          <a:p>
            <a:pPr lvl="1"/>
            <a:r>
              <a:rPr lang="en-US" dirty="0">
                <a:latin typeface="Helvetica" charset="0"/>
                <a:ea typeface="ＭＳ Ｐゴシック" charset="0"/>
              </a:rPr>
              <a:t>Each process thinks it owns all devices</a:t>
            </a:r>
          </a:p>
          <a:p>
            <a:pPr lvl="1"/>
            <a:r>
              <a:rPr lang="en-US" dirty="0">
                <a:latin typeface="Helvetica" charset="0"/>
                <a:ea typeface="ＭＳ Ｐゴシック" charset="0"/>
              </a:rPr>
              <a:t>Different devices appear to have same </a:t>
            </a:r>
            <a:r>
              <a:rPr lang="en-US" dirty="0" smtClean="0">
                <a:latin typeface="Helvetica" charset="0"/>
                <a:ea typeface="ＭＳ Ｐゴシック" charset="0"/>
              </a:rPr>
              <a:t>high level interface</a:t>
            </a:r>
            <a:endParaRPr lang="en-US" dirty="0">
              <a:latin typeface="Helvetica" charset="0"/>
              <a:ea typeface="ＭＳ Ｐゴシック" charset="0"/>
            </a:endParaRPr>
          </a:p>
          <a:p>
            <a:pPr lvl="1"/>
            <a:r>
              <a:rPr lang="en-US" dirty="0">
                <a:latin typeface="Helvetica" charset="0"/>
                <a:ea typeface="ＭＳ Ｐゴシック" charset="0"/>
              </a:rPr>
              <a:t>Device interfaces more powerful than raw hardware</a:t>
            </a:r>
          </a:p>
          <a:p>
            <a:pPr lvl="2"/>
            <a:r>
              <a:rPr lang="en-US" dirty="0">
                <a:latin typeface="Helvetica" charset="0"/>
                <a:ea typeface="ＭＳ Ｐゴシック" charset="0"/>
              </a:rPr>
              <a:t>Bitmapped display </a:t>
            </a:r>
            <a:r>
              <a:rPr lang="en-US" dirty="0">
                <a:latin typeface="Helvetica" charset="0"/>
                <a:ea typeface="ＭＳ Ｐゴシック" charset="0"/>
                <a:sym typeface="Symbol" charset="0"/>
              </a:rPr>
              <a:t> windowing system</a:t>
            </a:r>
          </a:p>
          <a:p>
            <a:pPr lvl="2"/>
            <a:r>
              <a:rPr lang="en-US" dirty="0">
                <a:latin typeface="Helvetica" charset="0"/>
                <a:ea typeface="ＭＳ Ｐゴシック" charset="0"/>
                <a:sym typeface="Symbol" charset="0"/>
              </a:rPr>
              <a:t>Ethernet card  reliable, ordered, networking (TCP/IP)</a:t>
            </a:r>
          </a:p>
          <a:p>
            <a:r>
              <a:rPr lang="en-US" dirty="0">
                <a:latin typeface="Helvetica" charset="0"/>
                <a:ea typeface="ＭＳ Ｐゴシック" charset="0"/>
                <a:cs typeface="ＭＳ Ｐゴシック" charset="0"/>
              </a:rPr>
              <a:t>Fault Isolation</a:t>
            </a:r>
          </a:p>
          <a:p>
            <a:pPr lvl="1"/>
            <a:r>
              <a:rPr lang="en-US" dirty="0">
                <a:latin typeface="Helvetica" charset="0"/>
                <a:ea typeface="ＭＳ Ｐゴシック" charset="0"/>
              </a:rPr>
              <a:t>Processes unable to directly impact other processes</a:t>
            </a:r>
          </a:p>
          <a:p>
            <a:pPr lvl="1"/>
            <a:r>
              <a:rPr lang="en-US" dirty="0">
                <a:latin typeface="Helvetica" charset="0"/>
                <a:ea typeface="ＭＳ Ｐゴシック" charset="0"/>
              </a:rPr>
              <a:t>Bugs cannot crash whole machine</a:t>
            </a:r>
          </a:p>
          <a:p>
            <a:r>
              <a:rPr lang="en-US" dirty="0">
                <a:latin typeface="Helvetica" charset="0"/>
                <a:ea typeface="ＭＳ Ｐゴシック" charset="0"/>
                <a:cs typeface="ＭＳ Ｐゴシック" charset="0"/>
              </a:rPr>
              <a:t>Protection and Portability</a:t>
            </a:r>
          </a:p>
          <a:p>
            <a:pPr lvl="1"/>
            <a:r>
              <a:rPr lang="en-US" dirty="0">
                <a:latin typeface="Helvetica" charset="0"/>
                <a:ea typeface="ＭＳ Ｐゴシック" charset="0"/>
              </a:rPr>
              <a:t>Java interface safe and stable across many platforms</a:t>
            </a:r>
          </a:p>
          <a:p>
            <a:pPr lvl="1"/>
            <a:endParaRPr lang="en-US" dirty="0">
              <a:latin typeface="Helvetica" charset="0"/>
              <a:ea typeface="ＭＳ Ｐゴシック" charset="0"/>
            </a:endParaRPr>
          </a:p>
        </p:txBody>
      </p:sp>
    </p:spTree>
    <p:custDataLst>
      <p:tags r:id="rId1"/>
    </p:custDataLst>
    <p:extLst>
      <p:ext uri="{BB962C8B-B14F-4D97-AF65-F5344CB8AC3E}">
        <p14:creationId xmlns:p14="http://schemas.microsoft.com/office/powerpoint/2010/main" val="1645604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03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3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03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03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035">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03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0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228600" y="152400"/>
            <a:ext cx="8610600" cy="533400"/>
          </a:xfrm>
        </p:spPr>
        <p:txBody>
          <a:bodyPr/>
          <a:lstStyle/>
          <a:p>
            <a:r>
              <a:rPr lang="en-US">
                <a:latin typeface="Helvetica" charset="0"/>
                <a:ea typeface="ＭＳ Ｐゴシック" charset="0"/>
                <a:cs typeface="ＭＳ Ｐゴシック" charset="0"/>
              </a:rPr>
              <a:t>System Virtual Machines: Layers of OSs</a:t>
            </a:r>
          </a:p>
        </p:txBody>
      </p:sp>
      <p:sp>
        <p:nvSpPr>
          <p:cNvPr id="67586" name="Rectangle 3"/>
          <p:cNvSpPr>
            <a:spLocks noGrp="1" noChangeArrowheads="1"/>
          </p:cNvSpPr>
          <p:nvPr>
            <p:ph type="body" idx="1"/>
          </p:nvPr>
        </p:nvSpPr>
        <p:spPr>
          <a:xfrm>
            <a:off x="533400" y="762000"/>
            <a:ext cx="7924800" cy="5105400"/>
          </a:xfrm>
        </p:spPr>
        <p:txBody>
          <a:bodyPr/>
          <a:lstStyle/>
          <a:p>
            <a:r>
              <a:rPr lang="en-US">
                <a:latin typeface="Helvetica" charset="0"/>
                <a:ea typeface="ＭＳ Ｐゴシック" charset="0"/>
                <a:cs typeface="ＭＳ Ｐゴシック" charset="0"/>
              </a:rPr>
              <a:t>Useful for OS development</a:t>
            </a:r>
          </a:p>
          <a:p>
            <a:pPr lvl="1"/>
            <a:r>
              <a:rPr lang="en-US">
                <a:latin typeface="Helvetica" charset="0"/>
                <a:ea typeface="ＭＳ Ｐゴシック" charset="0"/>
              </a:rPr>
              <a:t>When OS crashes, restricted to one VM</a:t>
            </a:r>
          </a:p>
          <a:p>
            <a:pPr lvl="1"/>
            <a:r>
              <a:rPr lang="en-US">
                <a:latin typeface="Helvetica" charset="0"/>
                <a:ea typeface="ＭＳ Ｐゴシック" charset="0"/>
              </a:rPr>
              <a:t>Can aid testing programs on other OSs</a:t>
            </a:r>
          </a:p>
          <a:p>
            <a:pPr lvl="1"/>
            <a:endParaRPr lang="en-US">
              <a:latin typeface="Helvetica" charset="0"/>
              <a:ea typeface="ＭＳ Ｐゴシック" charset="0"/>
            </a:endParaRPr>
          </a:p>
        </p:txBody>
      </p:sp>
      <p:pic>
        <p:nvPicPr>
          <p:cNvPr id="67587" name="Picture 4"/>
          <p:cNvPicPr>
            <a:picLocks noChangeAspect="1" noChangeArrowheads="1"/>
          </p:cNvPicPr>
          <p:nvPr/>
        </p:nvPicPr>
        <p:blipFill>
          <a:blip r:embed="rId3">
            <a:extLst>
              <a:ext uri="{28A0092B-C50C-407E-A947-70E740481C1C}">
                <a14:useLocalDpi xmlns:a14="http://schemas.microsoft.com/office/drawing/2010/main" val="0"/>
              </a:ext>
            </a:extLst>
          </a:blip>
          <a:srcRect l="381" t="3047" r="381" b="4318"/>
          <a:stretch>
            <a:fillRect/>
          </a:stretch>
        </p:blipFill>
        <p:spPr bwMode="auto">
          <a:xfrm>
            <a:off x="1600200" y="2133600"/>
            <a:ext cx="6083300" cy="425926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773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Operating System?</a:t>
            </a:r>
            <a:endParaRPr lang="en-US" dirty="0"/>
          </a:p>
        </p:txBody>
      </p:sp>
      <p:sp>
        <p:nvSpPr>
          <p:cNvPr id="3" name="Content Placeholder 2"/>
          <p:cNvSpPr>
            <a:spLocks noGrp="1"/>
          </p:cNvSpPr>
          <p:nvPr>
            <p:ph idx="1"/>
          </p:nvPr>
        </p:nvSpPr>
        <p:spPr>
          <a:xfrm>
            <a:off x="1447800" y="1066800"/>
            <a:ext cx="6858000" cy="5257800"/>
          </a:xfrm>
        </p:spPr>
        <p:txBody>
          <a:bodyPr/>
          <a:lstStyle/>
          <a:p>
            <a:r>
              <a:rPr lang="en-US" dirty="0" smtClean="0"/>
              <a:t>Referee</a:t>
            </a:r>
          </a:p>
          <a:p>
            <a:pPr lvl="1"/>
            <a:r>
              <a:rPr lang="en-US" dirty="0" smtClean="0"/>
              <a:t>Manage sharing of resources, Protection, Isolation</a:t>
            </a:r>
          </a:p>
          <a:p>
            <a:pPr lvl="2"/>
            <a:r>
              <a:rPr lang="en-US" dirty="0" smtClean="0"/>
              <a:t>Resource allocation, isolation, communication</a:t>
            </a:r>
          </a:p>
          <a:p>
            <a:r>
              <a:rPr lang="en-US" dirty="0" smtClean="0"/>
              <a:t>Illusionist</a:t>
            </a:r>
          </a:p>
          <a:p>
            <a:pPr lvl="1"/>
            <a:r>
              <a:rPr lang="en-US" dirty="0" smtClean="0"/>
              <a:t>Provide clean, easy to use abstractions of physical resources</a:t>
            </a:r>
          </a:p>
          <a:p>
            <a:pPr lvl="2"/>
            <a:r>
              <a:rPr lang="en-US" dirty="0" smtClean="0"/>
              <a:t>Infinite memory, dedicated machine</a:t>
            </a:r>
          </a:p>
          <a:p>
            <a:pPr lvl="2"/>
            <a:r>
              <a:rPr lang="en-US" dirty="0" smtClean="0"/>
              <a:t>Higher level objects: files, users, messages</a:t>
            </a:r>
          </a:p>
          <a:p>
            <a:pPr lvl="2"/>
            <a:r>
              <a:rPr lang="en-US" dirty="0" smtClean="0"/>
              <a:t>Masking limitations, virtualization</a:t>
            </a:r>
          </a:p>
          <a:p>
            <a:r>
              <a:rPr lang="en-US" dirty="0" smtClean="0"/>
              <a:t>Glue</a:t>
            </a:r>
          </a:p>
          <a:p>
            <a:pPr lvl="1"/>
            <a:r>
              <a:rPr lang="en-US" dirty="0" smtClean="0"/>
              <a:t>Common services</a:t>
            </a:r>
          </a:p>
          <a:p>
            <a:pPr lvl="2"/>
            <a:r>
              <a:rPr lang="en-US" dirty="0" smtClean="0"/>
              <a:t>Storage, Window system, Networking</a:t>
            </a:r>
          </a:p>
          <a:p>
            <a:pPr lvl="2"/>
            <a:r>
              <a:rPr lang="en-US" dirty="0" smtClean="0"/>
              <a:t>Sharing, Authorization</a:t>
            </a:r>
          </a:p>
          <a:p>
            <a:pPr lvl="2"/>
            <a:r>
              <a:rPr lang="en-US" dirty="0" smtClean="0"/>
              <a:t>Look and feel</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47</a:t>
            </a:fld>
            <a:endParaRPr lang="en-US" b="0"/>
          </a:p>
        </p:txBody>
      </p:sp>
      <p:pic>
        <p:nvPicPr>
          <p:cNvPr id="7" name="Picture 6"/>
          <p:cNvPicPr>
            <a:picLocks noChangeAspect="1"/>
          </p:cNvPicPr>
          <p:nvPr/>
        </p:nvPicPr>
        <p:blipFill>
          <a:blip r:embed="rId2"/>
          <a:stretch>
            <a:fillRect/>
          </a:stretch>
        </p:blipFill>
        <p:spPr>
          <a:xfrm>
            <a:off x="76200" y="990600"/>
            <a:ext cx="1411469" cy="1130300"/>
          </a:xfrm>
          <a:prstGeom prst="rect">
            <a:avLst/>
          </a:prstGeom>
        </p:spPr>
      </p:pic>
      <p:pic>
        <p:nvPicPr>
          <p:cNvPr id="8" name="Picture 7"/>
          <p:cNvPicPr>
            <a:picLocks noChangeAspect="1"/>
          </p:cNvPicPr>
          <p:nvPr/>
        </p:nvPicPr>
        <p:blipFill>
          <a:blip r:embed="rId3"/>
          <a:stretch>
            <a:fillRect/>
          </a:stretch>
        </p:blipFill>
        <p:spPr>
          <a:xfrm>
            <a:off x="228600" y="2743200"/>
            <a:ext cx="1291665" cy="1066800"/>
          </a:xfrm>
          <a:prstGeom prst="rect">
            <a:avLst/>
          </a:prstGeom>
        </p:spPr>
      </p:pic>
      <p:pic>
        <p:nvPicPr>
          <p:cNvPr id="9" name="Picture 8"/>
          <p:cNvPicPr>
            <a:picLocks noChangeAspect="1"/>
          </p:cNvPicPr>
          <p:nvPr/>
        </p:nvPicPr>
        <p:blipFill>
          <a:blip r:embed="rId4"/>
          <a:stretch>
            <a:fillRect/>
          </a:stretch>
        </p:blipFill>
        <p:spPr>
          <a:xfrm>
            <a:off x="152400" y="4495800"/>
            <a:ext cx="1664252" cy="1117600"/>
          </a:xfrm>
          <a:prstGeom prst="rect">
            <a:avLst/>
          </a:prstGeom>
        </p:spPr>
      </p:pic>
    </p:spTree>
    <p:extLst>
      <p:ext uri="{BB962C8B-B14F-4D97-AF65-F5344CB8AC3E}">
        <p14:creationId xmlns:p14="http://schemas.microsoft.com/office/powerpoint/2010/main" val="6506577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457450"/>
            <a:ext cx="40386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Title 1"/>
          <p:cNvSpPr>
            <a:spLocks noGrp="1"/>
          </p:cNvSpPr>
          <p:nvPr>
            <p:ph type="title"/>
          </p:nvPr>
        </p:nvSpPr>
        <p:spPr>
          <a:xfrm>
            <a:off x="762000" y="228600"/>
            <a:ext cx="7772400" cy="533400"/>
          </a:xfrm>
        </p:spPr>
        <p:txBody>
          <a:bodyPr/>
          <a:lstStyle/>
          <a:p>
            <a:r>
              <a:rPr lang="en-US">
                <a:latin typeface="Helvetica" charset="0"/>
                <a:ea typeface="ＭＳ Ｐゴシック" charset="0"/>
                <a:cs typeface="ＭＳ Ｐゴシック" charset="0"/>
              </a:rPr>
              <a:t>Example: What’s in a Search Query?</a:t>
            </a:r>
          </a:p>
        </p:txBody>
      </p:sp>
      <p:sp>
        <p:nvSpPr>
          <p:cNvPr id="15363" name="Content Placeholder 2"/>
          <p:cNvSpPr>
            <a:spLocks noGrp="1"/>
          </p:cNvSpPr>
          <p:nvPr>
            <p:ph idx="1"/>
          </p:nvPr>
        </p:nvSpPr>
        <p:spPr>
          <a:xfrm>
            <a:off x="609600" y="5334000"/>
            <a:ext cx="7924800" cy="1066800"/>
          </a:xfrm>
        </p:spPr>
        <p:txBody>
          <a:bodyPr/>
          <a:lstStyle/>
          <a:p>
            <a:r>
              <a:rPr lang="en-US" dirty="0">
                <a:latin typeface="Helvetica" charset="0"/>
                <a:ea typeface="ＭＳ Ｐゴシック" charset="0"/>
                <a:cs typeface="ＭＳ Ｐゴシック" charset="0"/>
              </a:rPr>
              <a:t>Complex interaction of multiple components in multiple administrative </a:t>
            </a:r>
            <a:r>
              <a:rPr lang="en-US" dirty="0" smtClean="0">
                <a:latin typeface="Helvetica" charset="0"/>
                <a:ea typeface="ＭＳ Ｐゴシック" charset="0"/>
                <a:cs typeface="ＭＳ Ｐゴシック" charset="0"/>
              </a:rPr>
              <a:t>domains</a:t>
            </a:r>
          </a:p>
          <a:p>
            <a:pPr lvl="1"/>
            <a:r>
              <a:rPr lang="en-US" dirty="0" smtClean="0">
                <a:latin typeface="Helvetica" charset="0"/>
                <a:ea typeface="ＭＳ Ｐゴシック" charset="0"/>
                <a:cs typeface="ＭＳ Ｐゴシック" charset="0"/>
              </a:rPr>
              <a:t>Systems, services, protocols, …</a:t>
            </a:r>
            <a:endParaRPr lang="en-US" dirty="0">
              <a:latin typeface="Helvetica" charset="0"/>
              <a:ea typeface="ＭＳ Ｐゴシック" charset="0"/>
              <a:cs typeface="ＭＳ Ｐゴシック" charset="0"/>
            </a:endParaRPr>
          </a:p>
          <a:p>
            <a:pPr lvl="1"/>
            <a:endParaRPr lang="en-US" dirty="0">
              <a:latin typeface="Helvetica" charset="0"/>
              <a:ea typeface="ＭＳ Ｐゴシック" charset="0"/>
            </a:endParaRPr>
          </a:p>
          <a:p>
            <a:pPr lvl="1"/>
            <a:endParaRPr lang="en-US" dirty="0">
              <a:latin typeface="Helvetica" charset="0"/>
              <a:ea typeface="ＭＳ Ｐゴシック" charset="0"/>
            </a:endParaRPr>
          </a:p>
        </p:txBody>
      </p:sp>
      <p:pic>
        <p:nvPicPr>
          <p:cNvPr id="1536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008313"/>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3617913"/>
            <a:ext cx="132556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2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93913"/>
            <a:ext cx="304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2716213"/>
            <a:ext cx="304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2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2932113"/>
            <a:ext cx="304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ounded Rectangle 19"/>
          <p:cNvSpPr>
            <a:spLocks noChangeArrowheads="1"/>
          </p:cNvSpPr>
          <p:nvPr/>
        </p:nvSpPr>
        <p:spPr bwMode="auto">
          <a:xfrm>
            <a:off x="5486400" y="1712913"/>
            <a:ext cx="3200400" cy="3276600"/>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15370" name="Picture 2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1497013"/>
            <a:ext cx="304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106613"/>
            <a:ext cx="304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2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182813"/>
            <a:ext cx="304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TextBox 31"/>
          <p:cNvSpPr txBox="1">
            <a:spLocks noChangeArrowheads="1"/>
          </p:cNvSpPr>
          <p:nvPr/>
        </p:nvSpPr>
        <p:spPr bwMode="auto">
          <a:xfrm>
            <a:off x="5562600" y="1331913"/>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Helvetica" charset="0"/>
                <a:cs typeface="Helvetica" charset="0"/>
              </a:rPr>
              <a:t>Datacenter</a:t>
            </a:r>
          </a:p>
        </p:txBody>
      </p:sp>
      <p:sp>
        <p:nvSpPr>
          <p:cNvPr id="15374" name="TextBox 40"/>
          <p:cNvSpPr txBox="1">
            <a:spLocks noChangeArrowheads="1"/>
          </p:cNvSpPr>
          <p:nvPr/>
        </p:nvSpPr>
        <p:spPr bwMode="auto">
          <a:xfrm>
            <a:off x="5562600" y="3429000"/>
            <a:ext cx="1069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Helvetica" charset="0"/>
                <a:cs typeface="Helvetica" charset="0"/>
              </a:rPr>
              <a:t>Load</a:t>
            </a:r>
          </a:p>
          <a:p>
            <a:r>
              <a:rPr lang="en-US" sz="1800" b="0">
                <a:latin typeface="Helvetica" charset="0"/>
                <a:cs typeface="Helvetica" charset="0"/>
              </a:rPr>
              <a:t>balancer</a:t>
            </a:r>
          </a:p>
        </p:txBody>
      </p:sp>
      <p:sp>
        <p:nvSpPr>
          <p:cNvPr id="15375" name="TextBox 41"/>
          <p:cNvSpPr txBox="1">
            <a:spLocks noChangeArrowheads="1"/>
          </p:cNvSpPr>
          <p:nvPr/>
        </p:nvSpPr>
        <p:spPr bwMode="auto">
          <a:xfrm>
            <a:off x="7315200" y="4532313"/>
            <a:ext cx="1211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Helvetica" charset="0"/>
                <a:cs typeface="Helvetica" charset="0"/>
              </a:rPr>
              <a:t>Ad Server</a:t>
            </a:r>
          </a:p>
        </p:txBody>
      </p:sp>
      <p:sp>
        <p:nvSpPr>
          <p:cNvPr id="15376" name="TextBox 42"/>
          <p:cNvSpPr txBox="1">
            <a:spLocks noChangeArrowheads="1"/>
          </p:cNvSpPr>
          <p:nvPr/>
        </p:nvSpPr>
        <p:spPr bwMode="auto">
          <a:xfrm>
            <a:off x="1306513" y="1143000"/>
            <a:ext cx="9794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Helvetica" charset="0"/>
                <a:cs typeface="Helvetica" charset="0"/>
              </a:rPr>
              <a:t>DNS </a:t>
            </a:r>
          </a:p>
          <a:p>
            <a:pPr algn="r"/>
            <a:r>
              <a:rPr lang="en-US" sz="1800" b="0">
                <a:latin typeface="Helvetica" charset="0"/>
                <a:cs typeface="Helvetica" charset="0"/>
              </a:rPr>
              <a:t>Servers</a:t>
            </a:r>
          </a:p>
        </p:txBody>
      </p:sp>
      <p:cxnSp>
        <p:nvCxnSpPr>
          <p:cNvPr id="45" name="Straight Arrow Connector 44"/>
          <p:cNvCxnSpPr>
            <a:cxnSpLocks noChangeShapeType="1"/>
          </p:cNvCxnSpPr>
          <p:nvPr/>
        </p:nvCxnSpPr>
        <p:spPr bwMode="auto">
          <a:xfrm flipV="1">
            <a:off x="1066800" y="25511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7" name="Straight Arrow Connector 46"/>
          <p:cNvCxnSpPr>
            <a:cxnSpLocks noChangeShapeType="1"/>
          </p:cNvCxnSpPr>
          <p:nvPr/>
        </p:nvCxnSpPr>
        <p:spPr bwMode="auto">
          <a:xfrm flipV="1">
            <a:off x="1828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a:noFill/>
              </a14:hiddenFill>
            </a:ext>
          </a:extLst>
        </p:spPr>
      </p:cxnSp>
      <p:cxnSp>
        <p:nvCxnSpPr>
          <p:cNvPr id="49" name="Straight Arrow Connector 48"/>
          <p:cNvCxnSpPr>
            <a:cxnSpLocks noChangeShapeType="1"/>
          </p:cNvCxnSpPr>
          <p:nvPr/>
        </p:nvCxnSpPr>
        <p:spPr bwMode="auto">
          <a:xfrm>
            <a:off x="1828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a:noFill/>
              </a14:hiddenFill>
            </a:ext>
          </a:extLst>
        </p:spPr>
      </p:cxnSp>
      <p:cxnSp>
        <p:nvCxnSpPr>
          <p:cNvPr id="53" name="Straight Arrow Connector 52"/>
          <p:cNvCxnSpPr>
            <a:cxnSpLocks noChangeShapeType="1"/>
          </p:cNvCxnSpPr>
          <p:nvPr/>
        </p:nvCxnSpPr>
        <p:spPr bwMode="auto">
          <a:xfrm rot="10800000" flipV="1">
            <a:off x="1828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a:noFill/>
              </a14:hiddenFill>
            </a:ext>
          </a:extLst>
        </p:spPr>
      </p:cxnSp>
      <p:cxnSp>
        <p:nvCxnSpPr>
          <p:cNvPr id="55" name="Straight Arrow Connector 54"/>
          <p:cNvCxnSpPr>
            <a:cxnSpLocks noChangeShapeType="1"/>
          </p:cNvCxnSpPr>
          <p:nvPr/>
        </p:nvCxnSpPr>
        <p:spPr bwMode="auto">
          <a:xfrm rot="10800000">
            <a:off x="1828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a:noFill/>
              </a14:hiddenFill>
            </a:ext>
          </a:extLst>
        </p:spPr>
      </p:cxnSp>
      <p:cxnSp>
        <p:nvCxnSpPr>
          <p:cNvPr id="58" name="Straight Arrow Connector 57"/>
          <p:cNvCxnSpPr>
            <a:cxnSpLocks noChangeShapeType="1"/>
          </p:cNvCxnSpPr>
          <p:nvPr/>
        </p:nvCxnSpPr>
        <p:spPr bwMode="auto">
          <a:xfrm rot="10800000" flipV="1">
            <a:off x="1143000" y="26273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4" name="Freeform 63"/>
          <p:cNvSpPr>
            <a:spLocks noChangeArrowheads="1"/>
          </p:cNvSpPr>
          <p:nvPr/>
        </p:nvSpPr>
        <p:spPr bwMode="auto">
          <a:xfrm>
            <a:off x="1154113" y="3192463"/>
            <a:ext cx="4548187" cy="265112"/>
          </a:xfrm>
          <a:custGeom>
            <a:avLst/>
            <a:gdLst>
              <a:gd name="T0" fmla="*/ 0 w 4548513"/>
              <a:gd name="T1" fmla="*/ 112089 h 265638"/>
              <a:gd name="T2" fmla="*/ 1177560 w 4548513"/>
              <a:gd name="T3" fmla="*/ 236631 h 265638"/>
              <a:gd name="T4" fmla="*/ 4541993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65" name="Straight Arrow Connector 64"/>
          <p:cNvCxnSpPr>
            <a:cxnSpLocks noChangeShapeType="1"/>
          </p:cNvCxnSpPr>
          <p:nvPr/>
        </p:nvCxnSpPr>
        <p:spPr bwMode="auto">
          <a:xfrm flipV="1">
            <a:off x="6553200" y="2976563"/>
            <a:ext cx="381000" cy="1079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8" name="Straight Arrow Connector 67"/>
          <p:cNvCxnSpPr>
            <a:cxnSpLocks noChangeShapeType="1"/>
          </p:cNvCxnSpPr>
          <p:nvPr/>
        </p:nvCxnSpPr>
        <p:spPr bwMode="auto">
          <a:xfrm rot="5400000" flipH="1" flipV="1">
            <a:off x="7239000" y="2322513"/>
            <a:ext cx="3810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Straight Arrow Connector 69"/>
          <p:cNvCxnSpPr>
            <a:cxnSpLocks noChangeShapeType="1"/>
          </p:cNvCxnSpPr>
          <p:nvPr/>
        </p:nvCxnSpPr>
        <p:spPr bwMode="auto">
          <a:xfrm>
            <a:off x="7239000" y="2976563"/>
            <a:ext cx="457200" cy="2159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3" name="Straight Arrow Connector 72"/>
          <p:cNvCxnSpPr>
            <a:cxnSpLocks noChangeShapeType="1"/>
          </p:cNvCxnSpPr>
          <p:nvPr/>
        </p:nvCxnSpPr>
        <p:spPr bwMode="auto">
          <a:xfrm rot="16200000" flipH="1">
            <a:off x="7162800" y="3236913"/>
            <a:ext cx="533400" cy="5334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8" name="Straight Arrow Connector 77"/>
          <p:cNvCxnSpPr>
            <a:cxnSpLocks noChangeShapeType="1"/>
          </p:cNvCxnSpPr>
          <p:nvPr/>
        </p:nvCxnSpPr>
        <p:spPr bwMode="auto">
          <a:xfrm rot="16200000" flipH="1">
            <a:off x="7010400" y="3236913"/>
            <a:ext cx="533400" cy="5334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79" name="Straight Arrow Connector 78"/>
          <p:cNvCxnSpPr>
            <a:cxnSpLocks noChangeShapeType="1"/>
          </p:cNvCxnSpPr>
          <p:nvPr/>
        </p:nvCxnSpPr>
        <p:spPr bwMode="auto">
          <a:xfrm>
            <a:off x="7239000" y="3084513"/>
            <a:ext cx="457200" cy="2159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80" name="Straight Arrow Connector 79"/>
          <p:cNvCxnSpPr>
            <a:cxnSpLocks noChangeShapeType="1"/>
          </p:cNvCxnSpPr>
          <p:nvPr/>
        </p:nvCxnSpPr>
        <p:spPr bwMode="auto">
          <a:xfrm flipV="1">
            <a:off x="7239000" y="2479675"/>
            <a:ext cx="393700" cy="376238"/>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84" name="Straight Arrow Connector 83"/>
          <p:cNvCxnSpPr>
            <a:cxnSpLocks noChangeShapeType="1"/>
          </p:cNvCxnSpPr>
          <p:nvPr/>
        </p:nvCxnSpPr>
        <p:spPr bwMode="auto">
          <a:xfrm flipV="1">
            <a:off x="6553200" y="3128963"/>
            <a:ext cx="381000" cy="10795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85" name="Freeform 84"/>
          <p:cNvSpPr>
            <a:spLocks noChangeArrowheads="1"/>
          </p:cNvSpPr>
          <p:nvPr/>
        </p:nvSpPr>
        <p:spPr bwMode="auto">
          <a:xfrm>
            <a:off x="1066800" y="3344863"/>
            <a:ext cx="4548188" cy="265112"/>
          </a:xfrm>
          <a:custGeom>
            <a:avLst/>
            <a:gdLst>
              <a:gd name="T0" fmla="*/ 0 w 4548513"/>
              <a:gd name="T1" fmla="*/ 112089 h 265638"/>
              <a:gd name="T2" fmla="*/ 1177564 w 4548513"/>
              <a:gd name="T3" fmla="*/ 236631 h 265638"/>
              <a:gd name="T4" fmla="*/ 4542013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5393" name="TextBox 85"/>
          <p:cNvSpPr txBox="1">
            <a:spLocks noChangeArrowheads="1"/>
          </p:cNvSpPr>
          <p:nvPr/>
        </p:nvSpPr>
        <p:spPr bwMode="auto">
          <a:xfrm>
            <a:off x="7848600" y="1981200"/>
            <a:ext cx="9159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Helvetica" charset="0"/>
                <a:cs typeface="Helvetica" charset="0"/>
              </a:rPr>
              <a:t>Search</a:t>
            </a:r>
          </a:p>
          <a:p>
            <a:r>
              <a:rPr lang="en-US" sz="1800" b="0">
                <a:latin typeface="Helvetica" charset="0"/>
                <a:cs typeface="Helvetica" charset="0"/>
              </a:rPr>
              <a:t>Index</a:t>
            </a:r>
          </a:p>
        </p:txBody>
      </p:sp>
      <p:sp>
        <p:nvSpPr>
          <p:cNvPr id="87" name="Rectangular Callout 86"/>
          <p:cNvSpPr>
            <a:spLocks noChangeArrowheads="1"/>
          </p:cNvSpPr>
          <p:nvPr/>
        </p:nvSpPr>
        <p:spPr bwMode="auto">
          <a:xfrm>
            <a:off x="152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r>
              <a:rPr lang="en-US" b="0">
                <a:latin typeface="Helvetica" charset="0"/>
                <a:cs typeface="Helvetica" charset="0"/>
              </a:rPr>
              <a:t>DNS</a:t>
            </a:r>
          </a:p>
          <a:p>
            <a:pPr algn="ctr"/>
            <a:r>
              <a:rPr lang="en-US" b="0">
                <a:latin typeface="Helvetica" charset="0"/>
                <a:cs typeface="Helvetica" charset="0"/>
              </a:rPr>
              <a:t>request</a:t>
            </a:r>
          </a:p>
        </p:txBody>
      </p:sp>
      <p:sp>
        <p:nvSpPr>
          <p:cNvPr id="88" name="Rectangular Callout 87"/>
          <p:cNvSpPr>
            <a:spLocks noChangeArrowheads="1"/>
          </p:cNvSpPr>
          <p:nvPr/>
        </p:nvSpPr>
        <p:spPr bwMode="auto">
          <a:xfrm>
            <a:off x="5715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r>
              <a:rPr lang="en-US" b="0">
                <a:latin typeface="Helvetica" charset="0"/>
                <a:cs typeface="Helvetica" charset="0"/>
              </a:rPr>
              <a:t>create</a:t>
            </a:r>
          </a:p>
          <a:p>
            <a:pPr algn="ctr"/>
            <a:r>
              <a:rPr lang="en-US" b="0">
                <a:latin typeface="Helvetica" charset="0"/>
                <a:cs typeface="Helvetica" charset="0"/>
              </a:rPr>
              <a:t>result</a:t>
            </a:r>
          </a:p>
          <a:p>
            <a:pPr algn="ctr"/>
            <a:r>
              <a:rPr lang="en-US" b="0">
                <a:latin typeface="Helvetica" charset="0"/>
                <a:cs typeface="Helvetica" charset="0"/>
              </a:rPr>
              <a:t>page</a:t>
            </a:r>
          </a:p>
        </p:txBody>
      </p:sp>
      <p:pic>
        <p:nvPicPr>
          <p:cNvPr id="15396" name="Picture 1"/>
          <p:cNvPicPr>
            <a:picLocks noChangeAspect="1"/>
          </p:cNvPicPr>
          <p:nvPr/>
        </p:nvPicPr>
        <p:blipFill>
          <a:blip r:embed="rId7">
            <a:extLst>
              <a:ext uri="{28A0092B-C50C-407E-A947-70E740481C1C}">
                <a14:useLocalDpi xmlns:a14="http://schemas.microsoft.com/office/drawing/2010/main" val="0"/>
              </a:ext>
            </a:extLst>
          </a:blip>
          <a:srcRect l="32965" t="5408" r="32854" b="5586"/>
          <a:stretch>
            <a:fillRect/>
          </a:stretch>
        </p:blipFill>
        <p:spPr bwMode="auto">
          <a:xfrm>
            <a:off x="381000" y="2895600"/>
            <a:ext cx="6413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be 1"/>
          <p:cNvSpPr/>
          <p:nvPr/>
        </p:nvSpPr>
        <p:spPr bwMode="auto">
          <a:xfrm>
            <a:off x="2286000" y="3352800"/>
            <a:ext cx="533400" cy="304800"/>
          </a:xfrm>
          <a:prstGeom prst="cub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Cube 38"/>
          <p:cNvSpPr/>
          <p:nvPr/>
        </p:nvSpPr>
        <p:spPr bwMode="auto">
          <a:xfrm>
            <a:off x="4419600" y="3200400"/>
            <a:ext cx="533400" cy="304800"/>
          </a:xfrm>
          <a:prstGeom prst="cub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TextBox 41"/>
          <p:cNvSpPr txBox="1">
            <a:spLocks noChangeArrowheads="1"/>
          </p:cNvSpPr>
          <p:nvPr/>
        </p:nvSpPr>
        <p:spPr bwMode="auto">
          <a:xfrm>
            <a:off x="7924800" y="2895600"/>
            <a:ext cx="83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smtClean="0">
                <a:latin typeface="Helvetica" charset="0"/>
                <a:cs typeface="Helvetica" charset="0"/>
              </a:rPr>
              <a:t>Page store</a:t>
            </a:r>
            <a:endParaRPr lang="en-US" sz="1800" b="0" dirty="0">
              <a:latin typeface="Helvetica" charset="0"/>
              <a:cs typeface="Helvetica" charset="0"/>
            </a:endParaRPr>
          </a:p>
        </p:txBody>
      </p:sp>
    </p:spTree>
    <p:extLst>
      <p:ext uri="{BB962C8B-B14F-4D97-AF65-F5344CB8AC3E}">
        <p14:creationId xmlns:p14="http://schemas.microsoft.com/office/powerpoint/2010/main" val="3925918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take CS162?</a:t>
            </a:r>
            <a:endParaRPr lang="en-US" dirty="0"/>
          </a:p>
        </p:txBody>
      </p:sp>
      <p:sp>
        <p:nvSpPr>
          <p:cNvPr id="3" name="Content Placeholder 2"/>
          <p:cNvSpPr>
            <a:spLocks noGrp="1"/>
          </p:cNvSpPr>
          <p:nvPr>
            <p:ph idx="1"/>
          </p:nvPr>
        </p:nvSpPr>
        <p:spPr/>
        <p:txBody>
          <a:bodyPr/>
          <a:lstStyle/>
          <a:p>
            <a:r>
              <a:rPr lang="en-US" dirty="0" smtClean="0"/>
              <a:t>Some of you will actually design and build operating systems or components of them.</a:t>
            </a:r>
          </a:p>
          <a:p>
            <a:pPr lvl="1"/>
            <a:r>
              <a:rPr lang="en-US" dirty="0" smtClean="0"/>
              <a:t>Perhaps more now than ever</a:t>
            </a:r>
          </a:p>
          <a:p>
            <a:r>
              <a:rPr lang="en-US" dirty="0" smtClean="0"/>
              <a:t>Many of you will create systems that utilize the core concepts in operating systems.</a:t>
            </a:r>
          </a:p>
          <a:p>
            <a:pPr lvl="1"/>
            <a:r>
              <a:rPr lang="en-US" dirty="0" smtClean="0"/>
              <a:t>Whether you build software or hardware</a:t>
            </a:r>
          </a:p>
          <a:p>
            <a:pPr lvl="1"/>
            <a:r>
              <a:rPr lang="en-US" dirty="0" smtClean="0"/>
              <a:t>The concepts and design patterns appear at many levels</a:t>
            </a:r>
          </a:p>
          <a:p>
            <a:r>
              <a:rPr lang="en-US" dirty="0" smtClean="0"/>
              <a:t>All of you will build applications, etc. that utilize operating systems</a:t>
            </a:r>
          </a:p>
          <a:p>
            <a:pPr lvl="1"/>
            <a:r>
              <a:rPr lang="en-US" dirty="0" smtClean="0"/>
              <a:t>The better you understand their design and implementation, the better use you’ll make of them.</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6</a:t>
            </a:fld>
            <a:endParaRPr lang="en-US" b="0"/>
          </a:p>
        </p:txBody>
      </p:sp>
    </p:spTree>
    <p:extLst>
      <p:ext uri="{BB962C8B-B14F-4D97-AF65-F5344CB8AC3E}">
        <p14:creationId xmlns:p14="http://schemas.microsoft.com/office/powerpoint/2010/main" val="525056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Objectives</a:t>
            </a:r>
            <a:endParaRPr lang="en-US" dirty="0"/>
          </a:p>
        </p:txBody>
      </p:sp>
      <p:sp>
        <p:nvSpPr>
          <p:cNvPr id="3" name="Content Placeholder 2"/>
          <p:cNvSpPr>
            <a:spLocks noGrp="1"/>
          </p:cNvSpPr>
          <p:nvPr>
            <p:ph idx="1"/>
          </p:nvPr>
        </p:nvSpPr>
        <p:spPr/>
        <p:txBody>
          <a:bodyPr/>
          <a:lstStyle/>
          <a:p>
            <a:r>
              <a:rPr lang="en-US" dirty="0" smtClean="0"/>
              <a:t>Introduce you to Operating System design</a:t>
            </a:r>
          </a:p>
          <a:p>
            <a:r>
              <a:rPr lang="en-US" dirty="0" smtClean="0"/>
              <a:t>Introduce the CS162 instructional team</a:t>
            </a:r>
          </a:p>
          <a:p>
            <a:r>
              <a:rPr lang="en-US" dirty="0" smtClean="0"/>
              <a:t>Establish expectations and logistics</a:t>
            </a:r>
          </a:p>
          <a:p>
            <a:r>
              <a:rPr lang="en-US" dirty="0" smtClean="0"/>
              <a:t>Maybe get a little excited about how OS is so essential in creating and advancing this “connected world”</a:t>
            </a:r>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7</a:t>
            </a:fld>
            <a:endParaRPr lang="en-US" b="0"/>
          </a:p>
        </p:txBody>
      </p:sp>
    </p:spTree>
    <p:extLst>
      <p:ext uri="{BB962C8B-B14F-4D97-AF65-F5344CB8AC3E}">
        <p14:creationId xmlns:p14="http://schemas.microsoft.com/office/powerpoint/2010/main" val="8577253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OV09631.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38800" y="2438400"/>
            <a:ext cx="3352800" cy="2514600"/>
          </a:xfrm>
          <a:prstGeom prst="rect">
            <a:avLst/>
          </a:prstGeom>
        </p:spPr>
      </p:pic>
      <p:sp>
        <p:nvSpPr>
          <p:cNvPr id="2" name="Title 1"/>
          <p:cNvSpPr>
            <a:spLocks noGrp="1"/>
          </p:cNvSpPr>
          <p:nvPr>
            <p:ph type="title"/>
          </p:nvPr>
        </p:nvSpPr>
        <p:spPr/>
        <p:txBody>
          <a:bodyPr/>
          <a:lstStyle/>
          <a:p>
            <a:r>
              <a:rPr lang="en-US" dirty="0" smtClean="0"/>
              <a:t>CS162 Team - me</a:t>
            </a:r>
            <a:endParaRPr lang="en-US" dirty="0"/>
          </a:p>
        </p:txBody>
      </p:sp>
      <p:sp>
        <p:nvSpPr>
          <p:cNvPr id="3" name="Content Placeholder 2"/>
          <p:cNvSpPr>
            <a:spLocks noGrp="1"/>
          </p:cNvSpPr>
          <p:nvPr>
            <p:ph idx="1"/>
          </p:nvPr>
        </p:nvSpPr>
        <p:spPr>
          <a:xfrm>
            <a:off x="838200" y="914400"/>
            <a:ext cx="7620000" cy="5257800"/>
          </a:xfrm>
        </p:spPr>
        <p:txBody>
          <a:bodyPr/>
          <a:lstStyle/>
          <a:p>
            <a:r>
              <a:rPr lang="en-US" dirty="0" smtClean="0"/>
              <a:t>David Culler (</a:t>
            </a:r>
            <a:r>
              <a:rPr lang="en-US" dirty="0" err="1" smtClean="0"/>
              <a:t>culler@berkeley.edu</a:t>
            </a:r>
            <a:r>
              <a:rPr lang="en-US" dirty="0" smtClean="0"/>
              <a:t>)</a:t>
            </a:r>
          </a:p>
          <a:p>
            <a:pPr lvl="1"/>
            <a:r>
              <a:rPr lang="en-US" dirty="0" smtClean="0"/>
              <a:t>465 Soda Hall (</a:t>
            </a:r>
            <a:r>
              <a:rPr lang="en-US" dirty="0" err="1" smtClean="0"/>
              <a:t>amplab</a:t>
            </a:r>
            <a:r>
              <a:rPr lang="en-US" dirty="0" smtClean="0"/>
              <a:t>)</a:t>
            </a:r>
          </a:p>
          <a:p>
            <a:pPr lvl="1"/>
            <a:r>
              <a:rPr lang="en-US" dirty="0" smtClean="0">
                <a:hlinkClick r:id="rId5"/>
              </a:rPr>
              <a:t>http://www.cs.berkeley.edu/~culler</a:t>
            </a:r>
            <a:endParaRPr lang="en-US" dirty="0" smtClean="0"/>
          </a:p>
          <a:p>
            <a:pPr lvl="1"/>
            <a:r>
              <a:rPr lang="en-US" dirty="0" smtClean="0"/>
              <a:t>Office hours: M 2-3, </a:t>
            </a:r>
            <a:r>
              <a:rPr lang="en-US" dirty="0" err="1" smtClean="0"/>
              <a:t>Tu</a:t>
            </a:r>
            <a:r>
              <a:rPr lang="en-US" dirty="0" smtClean="0"/>
              <a:t> 9-10, W 2-3 in 449 Soda</a:t>
            </a:r>
          </a:p>
          <a:p>
            <a:pPr lvl="1"/>
            <a:endParaRPr lang="en-US" dirty="0"/>
          </a:p>
          <a:p>
            <a:r>
              <a:rPr lang="en-US" dirty="0" smtClean="0"/>
              <a:t> </a:t>
            </a:r>
            <a:r>
              <a:rPr lang="en-US" dirty="0" err="1" smtClean="0"/>
              <a:t>Bit’o</a:t>
            </a:r>
            <a:r>
              <a:rPr lang="en-US" dirty="0" smtClean="0"/>
              <a:t> systems experience</a:t>
            </a:r>
          </a:p>
          <a:p>
            <a:pPr lvl="1"/>
            <a:r>
              <a:rPr lang="en-US" dirty="0" smtClean="0"/>
              <a:t>Cray Time Sharing System</a:t>
            </a:r>
          </a:p>
          <a:p>
            <a:pPr lvl="1"/>
            <a:r>
              <a:rPr lang="en-US" dirty="0" smtClean="0"/>
              <a:t>Active Messages</a:t>
            </a:r>
          </a:p>
          <a:p>
            <a:pPr lvl="1"/>
            <a:r>
              <a:rPr lang="en-US" dirty="0" smtClean="0"/>
              <a:t>Massive High Performance Clusters</a:t>
            </a:r>
          </a:p>
          <a:p>
            <a:pPr lvl="1"/>
            <a:r>
              <a:rPr lang="en-US" dirty="0" err="1" smtClean="0"/>
              <a:t>TinyOS</a:t>
            </a:r>
            <a:r>
              <a:rPr lang="en-US" dirty="0" smtClean="0"/>
              <a:t> / Berkeley Motes</a:t>
            </a:r>
          </a:p>
          <a:p>
            <a:pPr lvl="1"/>
            <a:r>
              <a:rPr lang="en-US" dirty="0" smtClean="0"/>
              <a:t>BOSS</a:t>
            </a:r>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smtClean="0"/>
              <a:t>UCB CS162 Fa14 L#</a:t>
            </a:r>
            <a:endParaRPr lang="en-US"/>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8</a:t>
            </a:fld>
            <a:endParaRPr lang="en-US" b="0"/>
          </a:p>
        </p:txBody>
      </p:sp>
      <p:pic>
        <p:nvPicPr>
          <p:cNvPr id="7" name="Picture 6" descr="qrcode.2430445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200" y="-24075"/>
            <a:ext cx="1447800" cy="1447800"/>
          </a:xfrm>
          <a:prstGeom prst="rect">
            <a:avLst/>
          </a:prstGeom>
        </p:spPr>
      </p:pic>
      <p:pic>
        <p:nvPicPr>
          <p:cNvPr id="8" name="Picture 7"/>
          <p:cNvPicPr>
            <a:picLocks noChangeAspect="1"/>
          </p:cNvPicPr>
          <p:nvPr/>
        </p:nvPicPr>
        <p:blipFill>
          <a:blip r:embed="rId7"/>
          <a:stretch>
            <a:fillRect/>
          </a:stretch>
        </p:blipFill>
        <p:spPr>
          <a:xfrm>
            <a:off x="6248400" y="2514600"/>
            <a:ext cx="2732650" cy="2057400"/>
          </a:xfrm>
          <a:prstGeom prst="rect">
            <a:avLst/>
          </a:prstGeom>
        </p:spPr>
      </p:pic>
      <p:pic>
        <p:nvPicPr>
          <p:cNvPr id="10" name="Picture 9"/>
          <p:cNvPicPr>
            <a:picLocks noChangeAspect="1"/>
          </p:cNvPicPr>
          <p:nvPr/>
        </p:nvPicPr>
        <p:blipFill>
          <a:blip r:embed="rId8"/>
          <a:stretch>
            <a:fillRect/>
          </a:stretch>
        </p:blipFill>
        <p:spPr>
          <a:xfrm>
            <a:off x="4648200" y="5638800"/>
            <a:ext cx="1173480" cy="838200"/>
          </a:xfrm>
          <a:prstGeom prst="rect">
            <a:avLst/>
          </a:prstGeom>
        </p:spPr>
      </p:pic>
      <p:pic>
        <p:nvPicPr>
          <p:cNvPr id="11" name="Picture 10"/>
          <p:cNvPicPr>
            <a:picLocks noChangeAspect="1"/>
          </p:cNvPicPr>
          <p:nvPr/>
        </p:nvPicPr>
        <p:blipFill>
          <a:blip r:embed="rId9"/>
          <a:stretch>
            <a:fillRect/>
          </a:stretch>
        </p:blipFill>
        <p:spPr>
          <a:xfrm>
            <a:off x="2133600" y="5105400"/>
            <a:ext cx="2337419" cy="1244600"/>
          </a:xfrm>
          <a:prstGeom prst="rect">
            <a:avLst/>
          </a:prstGeom>
        </p:spPr>
      </p:pic>
      <p:pic>
        <p:nvPicPr>
          <p:cNvPr id="12" name="Picture 11"/>
          <p:cNvPicPr>
            <a:picLocks noChangeAspect="1"/>
          </p:cNvPicPr>
          <p:nvPr/>
        </p:nvPicPr>
        <p:blipFill>
          <a:blip r:embed="rId10"/>
          <a:stretch>
            <a:fillRect/>
          </a:stretch>
        </p:blipFill>
        <p:spPr>
          <a:xfrm>
            <a:off x="228600" y="4800600"/>
            <a:ext cx="1659118" cy="1676400"/>
          </a:xfrm>
          <a:prstGeom prst="rect">
            <a:avLst/>
          </a:prstGeom>
        </p:spPr>
      </p:pic>
      <p:pic>
        <p:nvPicPr>
          <p:cNvPr id="13" name="Picture 12"/>
          <p:cNvPicPr>
            <a:picLocks noChangeAspect="1"/>
          </p:cNvPicPr>
          <p:nvPr/>
        </p:nvPicPr>
        <p:blipFill>
          <a:blip r:embed="rId11"/>
          <a:stretch>
            <a:fillRect/>
          </a:stretch>
        </p:blipFill>
        <p:spPr>
          <a:xfrm>
            <a:off x="5791200" y="5257800"/>
            <a:ext cx="756745" cy="685800"/>
          </a:xfrm>
          <a:prstGeom prst="rect">
            <a:avLst/>
          </a:prstGeom>
        </p:spPr>
      </p:pic>
      <p:pic>
        <p:nvPicPr>
          <p:cNvPr id="14" name="Picture 13" descr="sdh.jpg"/>
          <p:cNvPicPr>
            <a:picLocks noChangeAspect="1"/>
          </p:cNvPicPr>
          <p:nvPr/>
        </p:nvPicPr>
        <p:blipFill rotWithShape="1">
          <a:blip r:embed="rId12">
            <a:extLst>
              <a:ext uri="{28A0092B-C50C-407E-A947-70E740481C1C}">
                <a14:useLocalDpi xmlns:a14="http://schemas.microsoft.com/office/drawing/2010/main" val="0"/>
              </a:ext>
            </a:extLst>
          </a:blip>
          <a:srcRect b="4535"/>
          <a:stretch/>
        </p:blipFill>
        <p:spPr>
          <a:xfrm>
            <a:off x="6858000" y="5105400"/>
            <a:ext cx="2133600" cy="1593828"/>
          </a:xfrm>
          <a:prstGeom prst="rect">
            <a:avLst/>
          </a:prstGeom>
        </p:spPr>
      </p:pic>
    </p:spTree>
    <p:extLst>
      <p:ext uri="{BB962C8B-B14F-4D97-AF65-F5344CB8AC3E}">
        <p14:creationId xmlns:p14="http://schemas.microsoft.com/office/powerpoint/2010/main" val="2550169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p:cTn id="16"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696200" cy="736600"/>
          </a:xfrm>
        </p:spPr>
        <p:txBody>
          <a:bodyPr/>
          <a:lstStyle/>
          <a:p>
            <a:r>
              <a:rPr lang="en-US" dirty="0" smtClean="0"/>
              <a:t>CS162 Team - GSIs</a:t>
            </a:r>
            <a:endParaRPr lang="en-US" dirty="0"/>
          </a:p>
        </p:txBody>
      </p:sp>
      <p:sp>
        <p:nvSpPr>
          <p:cNvPr id="7" name="Content Placeholder 6"/>
          <p:cNvSpPr>
            <a:spLocks noGrp="1"/>
          </p:cNvSpPr>
          <p:nvPr>
            <p:ph sz="half" idx="1"/>
          </p:nvPr>
        </p:nvSpPr>
        <p:spPr>
          <a:xfrm>
            <a:off x="381000" y="1066800"/>
            <a:ext cx="3733800" cy="5257800"/>
          </a:xfrm>
        </p:spPr>
        <p:txBody>
          <a:bodyPr/>
          <a:lstStyle/>
          <a:p>
            <a:r>
              <a:rPr lang="en-US" sz="1800" dirty="0" err="1" smtClean="0"/>
              <a:t>Vaishaal</a:t>
            </a:r>
            <a:r>
              <a:rPr lang="en-US" sz="1800" dirty="0" smtClean="0"/>
              <a:t> Shankar</a:t>
            </a:r>
          </a:p>
          <a:p>
            <a:pPr lvl="1"/>
            <a:r>
              <a:rPr lang="en-US" sz="1600" dirty="0" smtClean="0"/>
              <a:t>Head GSI, </a:t>
            </a:r>
          </a:p>
          <a:p>
            <a:pPr lvl="1"/>
            <a:r>
              <a:rPr lang="en-US" sz="1200" dirty="0" smtClean="0">
                <a:hlinkClick r:id="rId2"/>
              </a:rPr>
              <a:t>cs162-ta@inst.eecs.berkeley.edu</a:t>
            </a:r>
            <a:endParaRPr lang="en-US" sz="1200" dirty="0" smtClean="0"/>
          </a:p>
          <a:p>
            <a:pPr lvl="1"/>
            <a:r>
              <a:rPr lang="en-US" sz="1400" dirty="0" smtClean="0"/>
              <a:t>Sec 108: W 4-5</a:t>
            </a:r>
          </a:p>
          <a:p>
            <a:pPr lvl="1"/>
            <a:r>
              <a:rPr lang="en-US" sz="1400" dirty="0" smtClean="0"/>
              <a:t>OH: </a:t>
            </a:r>
            <a:r>
              <a:rPr lang="en-US" sz="1400" dirty="0" err="1" smtClean="0"/>
              <a:t>Tu</a:t>
            </a:r>
            <a:r>
              <a:rPr lang="en-US" sz="1400" dirty="0" smtClean="0"/>
              <a:t>/</a:t>
            </a:r>
            <a:r>
              <a:rPr lang="en-US" sz="1400" dirty="0" err="1" smtClean="0"/>
              <a:t>Th</a:t>
            </a:r>
            <a:r>
              <a:rPr lang="en-US" sz="1400" dirty="0" smtClean="0"/>
              <a:t> 5-6, 751 Soda</a:t>
            </a:r>
          </a:p>
          <a:p>
            <a:r>
              <a:rPr lang="en-US" sz="1800" dirty="0" err="1" smtClean="0"/>
              <a:t>Arka</a:t>
            </a:r>
            <a:r>
              <a:rPr lang="en-US" sz="1800" dirty="0" smtClean="0"/>
              <a:t> Bhattacharya</a:t>
            </a:r>
          </a:p>
          <a:p>
            <a:pPr lvl="1"/>
            <a:r>
              <a:rPr lang="en-US" sz="1400" dirty="0">
                <a:hlinkClick r:id="rId3"/>
              </a:rPr>
              <a:t>c</a:t>
            </a:r>
            <a:r>
              <a:rPr lang="en-US" sz="1400" dirty="0" smtClean="0">
                <a:hlinkClick r:id="rId3"/>
              </a:rPr>
              <a:t>s162-tb</a:t>
            </a:r>
            <a:r>
              <a:rPr lang="en-US" sz="1400" dirty="0">
                <a:hlinkClick r:id="rId3"/>
              </a:rPr>
              <a:t>@</a:t>
            </a:r>
            <a:r>
              <a:rPr lang="en-US" sz="1400" dirty="0" smtClean="0">
                <a:hlinkClick r:id="rId3"/>
              </a:rPr>
              <a:t>inst.eecs.berkeley.edu</a:t>
            </a:r>
            <a:endParaRPr lang="en-US" sz="1400" dirty="0" smtClean="0"/>
          </a:p>
          <a:p>
            <a:pPr lvl="1"/>
            <a:r>
              <a:rPr lang="en-US" sz="1600" dirty="0" smtClean="0"/>
              <a:t>Sec: 107 W 3-4, 105 </a:t>
            </a:r>
            <a:r>
              <a:rPr lang="en-US" sz="1600" dirty="0" err="1" smtClean="0"/>
              <a:t>Th</a:t>
            </a:r>
            <a:r>
              <a:rPr lang="en-US" sz="1600" dirty="0" smtClean="0"/>
              <a:t> 12-1</a:t>
            </a:r>
            <a:endParaRPr lang="en-US" sz="1600" dirty="0"/>
          </a:p>
          <a:p>
            <a:pPr lvl="1"/>
            <a:r>
              <a:rPr lang="en-US" sz="1600" dirty="0"/>
              <a:t>OH: </a:t>
            </a:r>
            <a:r>
              <a:rPr lang="en-US" sz="1600" dirty="0" smtClean="0"/>
              <a:t>W </a:t>
            </a:r>
            <a:r>
              <a:rPr lang="en-US" sz="1600" dirty="0"/>
              <a:t>5:30-7:</a:t>
            </a:r>
            <a:r>
              <a:rPr lang="en-US" sz="1600" dirty="0" smtClean="0"/>
              <a:t>30, </a:t>
            </a:r>
            <a:r>
              <a:rPr lang="en-US" sz="1600" dirty="0"/>
              <a:t>411 Soda</a:t>
            </a:r>
            <a:endParaRPr lang="en-US" sz="1600" dirty="0" smtClean="0"/>
          </a:p>
          <a:p>
            <a:r>
              <a:rPr lang="en-US" sz="1800" dirty="0" err="1"/>
              <a:t>Kaifei</a:t>
            </a:r>
            <a:r>
              <a:rPr lang="en-US" sz="1800" dirty="0"/>
              <a:t> </a:t>
            </a:r>
            <a:r>
              <a:rPr lang="en-US" sz="1800" dirty="0" smtClean="0"/>
              <a:t>Chen</a:t>
            </a:r>
          </a:p>
          <a:p>
            <a:pPr lvl="1"/>
            <a:r>
              <a:rPr lang="en-US" sz="1400" dirty="0">
                <a:hlinkClick r:id="rId4"/>
              </a:rPr>
              <a:t>c</a:t>
            </a:r>
            <a:r>
              <a:rPr lang="en-US" sz="1400" dirty="0" smtClean="0">
                <a:hlinkClick r:id="rId4"/>
              </a:rPr>
              <a:t>s126-tc</a:t>
            </a:r>
            <a:r>
              <a:rPr lang="en-US" sz="1400" dirty="0">
                <a:hlinkClick r:id="rId4"/>
              </a:rPr>
              <a:t>@</a:t>
            </a:r>
            <a:r>
              <a:rPr lang="en-US" sz="1400" dirty="0" smtClean="0">
                <a:hlinkClick r:id="rId4"/>
              </a:rPr>
              <a:t>inst.eecs.berkeley.edu</a:t>
            </a:r>
            <a:endParaRPr lang="en-US" sz="1400" dirty="0" smtClean="0"/>
          </a:p>
          <a:p>
            <a:pPr lvl="1"/>
            <a:r>
              <a:rPr lang="en-US" sz="1600" dirty="0"/>
              <a:t>Sec: </a:t>
            </a:r>
            <a:r>
              <a:rPr lang="en-US" sz="1600" dirty="0" smtClean="0"/>
              <a:t>109 </a:t>
            </a:r>
            <a:r>
              <a:rPr lang="en-US" sz="1600" dirty="0" err="1" smtClean="0"/>
              <a:t>Th</a:t>
            </a:r>
            <a:r>
              <a:rPr lang="en-US" sz="1600" dirty="0" smtClean="0"/>
              <a:t> 10-11</a:t>
            </a:r>
            <a:endParaRPr lang="en-US" sz="1600" dirty="0"/>
          </a:p>
          <a:p>
            <a:pPr lvl="1"/>
            <a:r>
              <a:rPr lang="en-US" sz="1600" dirty="0"/>
              <a:t>OH: </a:t>
            </a:r>
            <a:r>
              <a:rPr lang="en-US" sz="1600" dirty="0" err="1" smtClean="0"/>
              <a:t>Tu</a:t>
            </a:r>
            <a:r>
              <a:rPr lang="en-US" sz="1600" dirty="0" smtClean="0"/>
              <a:t> 9-</a:t>
            </a:r>
            <a:r>
              <a:rPr lang="en-US" sz="1600" dirty="0"/>
              <a:t>11am, 411 Soda</a:t>
            </a:r>
          </a:p>
          <a:p>
            <a:r>
              <a:rPr lang="en-US" sz="1800" dirty="0"/>
              <a:t>Stanley </a:t>
            </a:r>
            <a:r>
              <a:rPr lang="en-US" sz="1800" dirty="0" smtClean="0"/>
              <a:t>Hung</a:t>
            </a:r>
          </a:p>
          <a:p>
            <a:pPr lvl="1"/>
            <a:r>
              <a:rPr lang="en-US" sz="1400" dirty="0">
                <a:hlinkClick r:id="rId5"/>
              </a:rPr>
              <a:t>c</a:t>
            </a:r>
            <a:r>
              <a:rPr lang="en-US" sz="1400" dirty="0" smtClean="0">
                <a:hlinkClick r:id="rId5"/>
              </a:rPr>
              <a:t>s162-td</a:t>
            </a:r>
            <a:r>
              <a:rPr lang="en-US" sz="1400" dirty="0">
                <a:hlinkClick r:id="rId5"/>
              </a:rPr>
              <a:t>@</a:t>
            </a:r>
            <a:r>
              <a:rPr lang="en-US" sz="1400" dirty="0" smtClean="0">
                <a:hlinkClick r:id="rId5"/>
              </a:rPr>
              <a:t>inst.eecs.berkeley.edu</a:t>
            </a:r>
            <a:endParaRPr lang="en-US" sz="1400" dirty="0" smtClean="0"/>
          </a:p>
          <a:p>
            <a:pPr lvl="1"/>
            <a:r>
              <a:rPr lang="en-US" sz="1600" dirty="0"/>
              <a:t>Sec: </a:t>
            </a:r>
            <a:r>
              <a:rPr lang="en-US" sz="1600" dirty="0" smtClean="0"/>
              <a:t>106 </a:t>
            </a:r>
            <a:r>
              <a:rPr lang="en-US" sz="1600" dirty="0" err="1"/>
              <a:t>Th</a:t>
            </a:r>
            <a:r>
              <a:rPr lang="en-US" sz="1600" dirty="0"/>
              <a:t> </a:t>
            </a:r>
            <a:r>
              <a:rPr lang="en-US" sz="1600" dirty="0" smtClean="0"/>
              <a:t>1-2</a:t>
            </a:r>
            <a:endParaRPr lang="en-US" sz="1600" dirty="0"/>
          </a:p>
          <a:p>
            <a:pPr lvl="1"/>
            <a:r>
              <a:rPr lang="en-US" sz="1600" dirty="0"/>
              <a:t>OH: </a:t>
            </a:r>
            <a:r>
              <a:rPr lang="en-US" sz="1600" dirty="0" err="1"/>
              <a:t>Tu</a:t>
            </a:r>
            <a:r>
              <a:rPr lang="en-US" sz="1600" dirty="0"/>
              <a:t>/</a:t>
            </a:r>
            <a:r>
              <a:rPr lang="en-US" sz="1600" dirty="0" err="1"/>
              <a:t>Th</a:t>
            </a:r>
            <a:r>
              <a:rPr lang="en-US" sz="1600" dirty="0"/>
              <a:t> 2-</a:t>
            </a:r>
            <a:r>
              <a:rPr lang="en-US" sz="1600" dirty="0" smtClean="0"/>
              <a:t>3, </a:t>
            </a:r>
            <a:r>
              <a:rPr lang="en-US" sz="1600" dirty="0"/>
              <a:t>611 Soda</a:t>
            </a:r>
          </a:p>
          <a:p>
            <a:pPr lvl="1"/>
            <a:endParaRPr lang="en-US" sz="1600" dirty="0"/>
          </a:p>
          <a:p>
            <a:pPr lvl="1"/>
            <a:endParaRPr lang="en-US" sz="1600" dirty="0"/>
          </a:p>
          <a:p>
            <a:endParaRPr lang="en-US" sz="1800" dirty="0"/>
          </a:p>
        </p:txBody>
      </p:sp>
      <p:sp>
        <p:nvSpPr>
          <p:cNvPr id="8" name="Content Placeholder 7"/>
          <p:cNvSpPr>
            <a:spLocks noGrp="1"/>
          </p:cNvSpPr>
          <p:nvPr>
            <p:ph sz="half" idx="2"/>
          </p:nvPr>
        </p:nvSpPr>
        <p:spPr>
          <a:xfrm>
            <a:off x="4572000" y="1066800"/>
            <a:ext cx="3886200" cy="5257800"/>
          </a:xfrm>
        </p:spPr>
        <p:txBody>
          <a:bodyPr/>
          <a:lstStyle/>
          <a:p>
            <a:r>
              <a:rPr lang="en-US" sz="1800" dirty="0"/>
              <a:t>Jason </a:t>
            </a:r>
            <a:r>
              <a:rPr lang="en-US" sz="1800" dirty="0" err="1" smtClean="0"/>
              <a:t>Jia</a:t>
            </a:r>
            <a:endParaRPr lang="en-US" sz="1800" dirty="0" smtClean="0"/>
          </a:p>
          <a:p>
            <a:pPr lvl="1"/>
            <a:r>
              <a:rPr lang="en-US" sz="1400" dirty="0" smtClean="0">
                <a:hlinkClick r:id="rId6"/>
              </a:rPr>
              <a:t>cs162-te@</a:t>
            </a:r>
            <a:r>
              <a:rPr lang="en-US" sz="1400" dirty="0">
                <a:hlinkClick r:id="rId6"/>
              </a:rPr>
              <a:t>inst.eecs.berkeley.edu</a:t>
            </a:r>
            <a:endParaRPr lang="en-US" sz="1400" dirty="0"/>
          </a:p>
          <a:p>
            <a:pPr lvl="1"/>
            <a:r>
              <a:rPr lang="en-US" sz="1600" dirty="0"/>
              <a:t>Sec: </a:t>
            </a:r>
            <a:r>
              <a:rPr lang="en-US" sz="1600" dirty="0" smtClean="0"/>
              <a:t>101 W 3-4</a:t>
            </a:r>
            <a:endParaRPr lang="en-US" sz="1600" dirty="0"/>
          </a:p>
          <a:p>
            <a:pPr lvl="1"/>
            <a:r>
              <a:rPr lang="en-US" sz="1600" dirty="0"/>
              <a:t>OH: </a:t>
            </a:r>
            <a:r>
              <a:rPr lang="en-US" sz="1600" dirty="0" err="1"/>
              <a:t>Tu</a:t>
            </a:r>
            <a:r>
              <a:rPr lang="en-US" sz="1600" dirty="0"/>
              <a:t>/</a:t>
            </a:r>
            <a:r>
              <a:rPr lang="en-US" sz="1600" dirty="0" err="1"/>
              <a:t>Th</a:t>
            </a:r>
            <a:r>
              <a:rPr lang="en-US" sz="1600" dirty="0"/>
              <a:t> 1-</a:t>
            </a:r>
            <a:r>
              <a:rPr lang="en-US" sz="1600" dirty="0" smtClean="0"/>
              <a:t>2pm, Soda 651</a:t>
            </a:r>
            <a:endParaRPr lang="en-US" sz="1600" dirty="0"/>
          </a:p>
          <a:p>
            <a:r>
              <a:rPr lang="en-US" sz="1800" dirty="0"/>
              <a:t>Will </a:t>
            </a:r>
            <a:r>
              <a:rPr lang="en-US" sz="1800" dirty="0" smtClean="0"/>
              <a:t>Liu</a:t>
            </a:r>
          </a:p>
          <a:p>
            <a:pPr lvl="1"/>
            <a:r>
              <a:rPr lang="en-US" sz="1400" b="0" dirty="0">
                <a:solidFill>
                  <a:srgbClr val="000000"/>
                </a:solidFill>
                <a:latin typeface="Lucida Grande"/>
                <a:ea typeface="Lucida Grande"/>
                <a:cs typeface="Lucida Grande"/>
                <a:hlinkClick r:id="rId7"/>
              </a:rPr>
              <a:t>cs162-</a:t>
            </a:r>
            <a:r>
              <a:rPr lang="en-US" sz="1400" b="0" dirty="0" smtClean="0">
                <a:solidFill>
                  <a:srgbClr val="000000"/>
                </a:solidFill>
                <a:latin typeface="Lucida Grande"/>
                <a:ea typeface="Lucida Grande"/>
                <a:cs typeface="Lucida Grande"/>
                <a:hlinkClick r:id="rId7"/>
              </a:rPr>
              <a:t>tf@inst.eecs.berkeley.edu</a:t>
            </a:r>
            <a:endParaRPr lang="en-US" sz="1400" b="0" dirty="0" smtClean="0">
              <a:solidFill>
                <a:srgbClr val="000000"/>
              </a:solidFill>
              <a:latin typeface="Lucida Grande"/>
              <a:ea typeface="Lucida Grande"/>
              <a:cs typeface="Lucida Grande"/>
            </a:endParaRPr>
          </a:p>
          <a:p>
            <a:pPr lvl="1"/>
            <a:r>
              <a:rPr lang="en-US" sz="1600" dirty="0"/>
              <a:t>Sec: </a:t>
            </a:r>
            <a:r>
              <a:rPr lang="en-US" sz="1600" dirty="0" smtClean="0"/>
              <a:t>102 W 4-5</a:t>
            </a:r>
            <a:endParaRPr lang="en-US" sz="1600" dirty="0"/>
          </a:p>
          <a:p>
            <a:pPr lvl="1"/>
            <a:r>
              <a:rPr lang="en-US" sz="1600" dirty="0"/>
              <a:t>OH</a:t>
            </a:r>
            <a:r>
              <a:rPr lang="en-US" sz="1600" dirty="0" smtClean="0"/>
              <a:t>: </a:t>
            </a:r>
            <a:r>
              <a:rPr lang="en-US" sz="1600" dirty="0" err="1" smtClean="0"/>
              <a:t>Tu</a:t>
            </a:r>
            <a:r>
              <a:rPr lang="en-US" sz="1600" dirty="0"/>
              <a:t>/</a:t>
            </a:r>
            <a:r>
              <a:rPr lang="en-US" sz="1600" dirty="0" err="1"/>
              <a:t>Th</a:t>
            </a:r>
            <a:r>
              <a:rPr lang="en-US" sz="1600" dirty="0"/>
              <a:t> 3-4 pm, 611 Soda</a:t>
            </a:r>
          </a:p>
          <a:p>
            <a:r>
              <a:rPr lang="en-US" sz="1800" dirty="0" err="1"/>
              <a:t>Issac</a:t>
            </a:r>
            <a:r>
              <a:rPr lang="en-US" sz="1800" dirty="0"/>
              <a:t> </a:t>
            </a:r>
            <a:r>
              <a:rPr lang="en-US" sz="1800" dirty="0" err="1" smtClean="0"/>
              <a:t>Tian</a:t>
            </a:r>
            <a:endParaRPr lang="en-US" sz="1800" dirty="0" smtClean="0"/>
          </a:p>
          <a:p>
            <a:pPr lvl="1"/>
            <a:r>
              <a:rPr lang="en-US" sz="1400" b="0" dirty="0">
                <a:solidFill>
                  <a:srgbClr val="000000"/>
                </a:solidFill>
                <a:latin typeface="Lucida Grande"/>
                <a:ea typeface="Lucida Grande"/>
                <a:cs typeface="Lucida Grande"/>
                <a:hlinkClick r:id="rId8"/>
              </a:rPr>
              <a:t>cs162-</a:t>
            </a:r>
            <a:r>
              <a:rPr lang="en-US" sz="1400" b="0" dirty="0" smtClean="0">
                <a:solidFill>
                  <a:srgbClr val="000000"/>
                </a:solidFill>
                <a:latin typeface="Lucida Grande"/>
                <a:ea typeface="Lucida Grande"/>
                <a:cs typeface="Lucida Grande"/>
                <a:hlinkClick r:id="rId8"/>
              </a:rPr>
              <a:t>tg@inst.eecs.berkeley.edu</a:t>
            </a:r>
            <a:endParaRPr lang="en-US" sz="1400" b="0" dirty="0" smtClean="0">
              <a:solidFill>
                <a:srgbClr val="000000"/>
              </a:solidFill>
              <a:latin typeface="Lucida Grande"/>
              <a:ea typeface="Lucida Grande"/>
              <a:cs typeface="Lucida Grande"/>
            </a:endParaRPr>
          </a:p>
          <a:p>
            <a:pPr lvl="1"/>
            <a:r>
              <a:rPr lang="en-US" sz="1400" dirty="0"/>
              <a:t>Sec: </a:t>
            </a:r>
            <a:r>
              <a:rPr lang="en-US" sz="1400" dirty="0" smtClean="0"/>
              <a:t>103 </a:t>
            </a:r>
            <a:r>
              <a:rPr lang="en-US" sz="1400" dirty="0" err="1"/>
              <a:t>Th</a:t>
            </a:r>
            <a:r>
              <a:rPr lang="en-US" sz="1400" dirty="0"/>
              <a:t> 10-11</a:t>
            </a:r>
          </a:p>
          <a:p>
            <a:pPr lvl="1"/>
            <a:r>
              <a:rPr lang="en-US" sz="1400" dirty="0"/>
              <a:t>OH</a:t>
            </a:r>
            <a:r>
              <a:rPr lang="en-US" sz="1400" dirty="0" smtClean="0"/>
              <a:t>: </a:t>
            </a:r>
            <a:r>
              <a:rPr lang="da-DK" sz="1400" dirty="0" err="1"/>
              <a:t>Wed</a:t>
            </a:r>
            <a:r>
              <a:rPr lang="da-DK" sz="1400" dirty="0"/>
              <a:t> </a:t>
            </a:r>
            <a:r>
              <a:rPr lang="da-DK" sz="1400" dirty="0" smtClean="0"/>
              <a:t>1:30</a:t>
            </a:r>
            <a:r>
              <a:rPr lang="da-DK" sz="1400" dirty="0"/>
              <a:t>-</a:t>
            </a:r>
            <a:r>
              <a:rPr lang="da-DK" sz="1400" dirty="0" smtClean="0"/>
              <a:t>2:30, 651 Soda</a:t>
            </a:r>
            <a:endParaRPr lang="en-US" sz="1400" dirty="0" smtClean="0"/>
          </a:p>
          <a:p>
            <a:r>
              <a:rPr lang="en-US" sz="1800" dirty="0" smtClean="0"/>
              <a:t>Caleb Wang</a:t>
            </a:r>
          </a:p>
          <a:p>
            <a:pPr lvl="1"/>
            <a:r>
              <a:rPr lang="en-US" sz="1400" b="0" dirty="0">
                <a:solidFill>
                  <a:srgbClr val="000000"/>
                </a:solidFill>
                <a:latin typeface="Lucida Grande"/>
                <a:ea typeface="Lucida Grande"/>
                <a:cs typeface="Lucida Grande"/>
                <a:hlinkClick r:id="rId9"/>
              </a:rPr>
              <a:t>cs162-</a:t>
            </a:r>
            <a:r>
              <a:rPr lang="en-US" sz="1400" b="0" dirty="0" smtClean="0">
                <a:solidFill>
                  <a:srgbClr val="000000"/>
                </a:solidFill>
                <a:latin typeface="Lucida Grande"/>
                <a:ea typeface="Lucida Grande"/>
                <a:cs typeface="Lucida Grande"/>
                <a:hlinkClick r:id="rId9"/>
              </a:rPr>
              <a:t>th@inst.eecs.berkeley.edu</a:t>
            </a:r>
            <a:endParaRPr lang="en-US" sz="1400" b="0" dirty="0" smtClean="0">
              <a:solidFill>
                <a:srgbClr val="000000"/>
              </a:solidFill>
              <a:latin typeface="Lucida Grande"/>
              <a:ea typeface="Lucida Grande"/>
              <a:cs typeface="Lucida Grande"/>
            </a:endParaRPr>
          </a:p>
          <a:p>
            <a:pPr lvl="1"/>
            <a:r>
              <a:rPr lang="en-US" sz="1600" dirty="0"/>
              <a:t>Sec: </a:t>
            </a:r>
            <a:r>
              <a:rPr lang="en-US" sz="1600" dirty="0" smtClean="0"/>
              <a:t>104 </a:t>
            </a:r>
            <a:r>
              <a:rPr lang="en-US" sz="1600" dirty="0" err="1"/>
              <a:t>Th</a:t>
            </a:r>
            <a:r>
              <a:rPr lang="en-US" sz="1600" dirty="0"/>
              <a:t> </a:t>
            </a:r>
            <a:r>
              <a:rPr lang="en-US" sz="1600" dirty="0" smtClean="0"/>
              <a:t>11-12</a:t>
            </a:r>
            <a:endParaRPr lang="en-US" sz="1600" dirty="0"/>
          </a:p>
          <a:p>
            <a:pPr lvl="1"/>
            <a:r>
              <a:rPr lang="en-US" sz="1600" dirty="0"/>
              <a:t>OH: </a:t>
            </a:r>
            <a:r>
              <a:rPr lang="en-US" sz="1600" dirty="0" smtClean="0"/>
              <a:t>Mon </a:t>
            </a:r>
            <a:r>
              <a:rPr lang="en-US" sz="1600" dirty="0"/>
              <a:t>2-</a:t>
            </a:r>
            <a:r>
              <a:rPr lang="en-US" sz="1600" dirty="0" smtClean="0"/>
              <a:t>4 pm, 751 Soda</a:t>
            </a:r>
            <a:endParaRPr lang="en-US" sz="1600" dirty="0"/>
          </a:p>
          <a:p>
            <a:pPr marL="457200" lvl="1" indent="0">
              <a:buNone/>
            </a:pPr>
            <a:endParaRPr lang="en-US" dirty="0"/>
          </a:p>
          <a:p>
            <a:endParaRPr lang="en-US" dirty="0"/>
          </a:p>
        </p:txBody>
      </p:sp>
      <p:sp>
        <p:nvSpPr>
          <p:cNvPr id="4" name="Date Placeholder 3"/>
          <p:cNvSpPr>
            <a:spLocks noGrp="1"/>
          </p:cNvSpPr>
          <p:nvPr>
            <p:ph type="dt" sz="half" idx="10"/>
          </p:nvPr>
        </p:nvSpPr>
        <p:spPr/>
        <p:txBody>
          <a:bodyPr/>
          <a:lstStyle/>
          <a:p>
            <a:pPr>
              <a:defRPr/>
            </a:pPr>
            <a:fld id="{47359A20-0962-1545-A2EC-35CF31914230}" type="datetime1">
              <a:rPr lang="en-US" smtClean="0"/>
              <a:t>8/28/14</a:t>
            </a:fld>
            <a:endParaRPr lang="en-US"/>
          </a:p>
        </p:txBody>
      </p:sp>
      <p:sp>
        <p:nvSpPr>
          <p:cNvPr id="5" name="Footer Placeholder 4"/>
          <p:cNvSpPr>
            <a:spLocks noGrp="1"/>
          </p:cNvSpPr>
          <p:nvPr>
            <p:ph type="ftr" sz="quarter" idx="11"/>
          </p:nvPr>
        </p:nvSpPr>
        <p:spPr/>
        <p:txBody>
          <a:bodyPr/>
          <a:lstStyle/>
          <a:p>
            <a:pPr>
              <a:defRPr/>
            </a:pPr>
            <a:r>
              <a:rPr lang="en-US" dirty="0" smtClean="0"/>
              <a:t>UCB CS162 Fa14 L#</a:t>
            </a:r>
            <a:endParaRPr lang="en-US" dirty="0"/>
          </a:p>
        </p:txBody>
      </p:sp>
      <p:sp>
        <p:nvSpPr>
          <p:cNvPr id="6" name="Slide Number Placeholder 5"/>
          <p:cNvSpPr>
            <a:spLocks noGrp="1"/>
          </p:cNvSpPr>
          <p:nvPr>
            <p:ph type="sldNum" sz="quarter" idx="12"/>
          </p:nvPr>
        </p:nvSpPr>
        <p:spPr/>
        <p:txBody>
          <a:bodyPr/>
          <a:lstStyle/>
          <a:p>
            <a:pPr>
              <a:defRPr/>
            </a:pPr>
            <a:fld id="{ACA94121-BA6C-AD43-82C2-DF1F24FE5D9C}" type="slidenum">
              <a:rPr lang="en-US" smtClean="0"/>
              <a:pPr>
                <a:defRPr/>
              </a:pPr>
              <a:t>9</a:t>
            </a:fld>
            <a:endParaRPr lang="en-US" b="0"/>
          </a:p>
        </p:txBody>
      </p:sp>
      <p:pic>
        <p:nvPicPr>
          <p:cNvPr id="10" name="Picture 3" descr="IsaacTianTA.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24800" y="3429000"/>
            <a:ext cx="1047903" cy="1337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WilliamLiu.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001000" y="22098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2"/>
          <a:stretch>
            <a:fillRect/>
          </a:stretch>
        </p:blipFill>
        <p:spPr>
          <a:xfrm>
            <a:off x="3657600" y="1905000"/>
            <a:ext cx="812800" cy="1083733"/>
          </a:xfrm>
          <a:prstGeom prst="rect">
            <a:avLst/>
          </a:prstGeom>
        </p:spPr>
      </p:pic>
      <p:pic>
        <p:nvPicPr>
          <p:cNvPr id="9" name="Picture 2" descr="Vaishaal Shankar.jpe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24200" y="990600"/>
            <a:ext cx="1255713" cy="99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14"/>
          <a:stretch>
            <a:fillRect/>
          </a:stretch>
        </p:blipFill>
        <p:spPr>
          <a:xfrm>
            <a:off x="3810000" y="3352800"/>
            <a:ext cx="762000" cy="1016000"/>
          </a:xfrm>
          <a:prstGeom prst="rect">
            <a:avLst/>
          </a:prstGeom>
        </p:spPr>
      </p:pic>
      <p:pic>
        <p:nvPicPr>
          <p:cNvPr id="14" name="Picture 13"/>
          <p:cNvPicPr>
            <a:picLocks noChangeAspect="1"/>
          </p:cNvPicPr>
          <p:nvPr/>
        </p:nvPicPr>
        <p:blipFill>
          <a:blip r:embed="rId15"/>
          <a:stretch>
            <a:fillRect/>
          </a:stretch>
        </p:blipFill>
        <p:spPr>
          <a:xfrm>
            <a:off x="3598970" y="4800600"/>
            <a:ext cx="973030" cy="1244356"/>
          </a:xfrm>
          <a:prstGeom prst="rect">
            <a:avLst/>
          </a:prstGeom>
        </p:spPr>
      </p:pic>
      <p:pic>
        <p:nvPicPr>
          <p:cNvPr id="15" name="Picture 14"/>
          <p:cNvPicPr>
            <a:picLocks noChangeAspect="1"/>
          </p:cNvPicPr>
          <p:nvPr/>
        </p:nvPicPr>
        <p:blipFill>
          <a:blip r:embed="rId16"/>
          <a:stretch>
            <a:fillRect/>
          </a:stretch>
        </p:blipFill>
        <p:spPr>
          <a:xfrm>
            <a:off x="7848600" y="381000"/>
            <a:ext cx="1143000" cy="1512570"/>
          </a:xfrm>
          <a:prstGeom prst="rect">
            <a:avLst/>
          </a:prstGeom>
        </p:spPr>
      </p:pic>
      <p:pic>
        <p:nvPicPr>
          <p:cNvPr id="16" name="Picture 15"/>
          <p:cNvPicPr>
            <a:picLocks noChangeAspect="1"/>
          </p:cNvPicPr>
          <p:nvPr/>
        </p:nvPicPr>
        <p:blipFill>
          <a:blip r:embed="rId17"/>
          <a:stretch>
            <a:fillRect/>
          </a:stretch>
        </p:blipFill>
        <p:spPr>
          <a:xfrm>
            <a:off x="8145958" y="4572000"/>
            <a:ext cx="998042" cy="1371600"/>
          </a:xfrm>
          <a:prstGeom prst="rect">
            <a:avLst/>
          </a:prstGeom>
        </p:spPr>
      </p:pic>
    </p:spTree>
    <p:extLst>
      <p:ext uri="{BB962C8B-B14F-4D97-AF65-F5344CB8AC3E}">
        <p14:creationId xmlns:p14="http://schemas.microsoft.com/office/powerpoint/2010/main" val="222801247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1|28.1|91.2"/>
</p:tagLst>
</file>

<file path=ppt/tags/tag2.xml><?xml version="1.0" encoding="utf-8"?>
<p:tagLst xmlns:a="http://schemas.openxmlformats.org/drawingml/2006/main" xmlns:r="http://schemas.openxmlformats.org/officeDocument/2006/relationships" xmlns:p="http://schemas.openxmlformats.org/presentationml/2006/main">
  <p:tag name="TIMING" val="|8.3|133|17.8|16.7|9.2"/>
</p:tagLst>
</file>

<file path=ppt/tags/tag3.xml><?xml version="1.0" encoding="utf-8"?>
<p:tagLst xmlns:a="http://schemas.openxmlformats.org/drawingml/2006/main" xmlns:r="http://schemas.openxmlformats.org/officeDocument/2006/relationships" xmlns:p="http://schemas.openxmlformats.org/presentationml/2006/main">
  <p:tag name="TIMING" val="|5.6|19.7|105|29.3"/>
</p:tagLst>
</file>

<file path=ppt/tags/tag4.xml><?xml version="1.0" encoding="utf-8"?>
<p:tagLst xmlns:a="http://schemas.openxmlformats.org/drawingml/2006/main" xmlns:r="http://schemas.openxmlformats.org/officeDocument/2006/relationships" xmlns:p="http://schemas.openxmlformats.org/presentationml/2006/main">
  <p:tag name="TIMING" val="|5.6|19.7|105|29.3"/>
</p:tagLst>
</file>

<file path=ppt/theme/theme1.xml><?xml version="1.0" encoding="utf-8"?>
<a:theme xmlns:a="http://schemas.openxmlformats.org/drawingml/2006/main" name="cs162-fa14">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ample-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sample-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le-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ample-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le-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le-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le-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ample-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cs162-fa14.potx</Template>
  <TotalTime>16304</TotalTime>
  <Pages>12</Pages>
  <Words>2656</Words>
  <Application>Microsoft Macintosh PowerPoint</Application>
  <PresentationFormat>Letter Paper (8.5x11 in)</PresentationFormat>
  <Paragraphs>591</Paragraphs>
  <Slides>47</Slides>
  <Notes>12</Notes>
  <HiddenSlides>0</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47</vt:i4>
      </vt:variant>
    </vt:vector>
  </HeadingPairs>
  <TitlesOfParts>
    <vt:vector size="51" baseType="lpstr">
      <vt:lpstr>cs162-fa14</vt:lpstr>
      <vt:lpstr>Clip</vt:lpstr>
      <vt:lpstr>Chart</vt:lpstr>
      <vt:lpstr>Image</vt:lpstr>
      <vt:lpstr>Introduction to CS162</vt:lpstr>
      <vt:lpstr>Greatest Artifact of Human Civilization …</vt:lpstr>
      <vt:lpstr>3 Billion by …</vt:lpstr>
      <vt:lpstr>Operating Systems at the heart of it all …</vt:lpstr>
      <vt:lpstr>Example: What’s in a Search Query?</vt:lpstr>
      <vt:lpstr>Why take CS162?</vt:lpstr>
      <vt:lpstr>Today’s Objectives</vt:lpstr>
      <vt:lpstr>CS162 Team - me</vt:lpstr>
      <vt:lpstr>CS162 Team - GSIs</vt:lpstr>
      <vt:lpstr>What is an operating system?</vt:lpstr>
      <vt:lpstr>Operator …</vt:lpstr>
      <vt:lpstr>What make something a system?</vt:lpstr>
      <vt:lpstr>OS Basics: “Virtual Machine” Boundary</vt:lpstr>
      <vt:lpstr>OS Basics: Program =&gt; Process</vt:lpstr>
      <vt:lpstr>OS Basics: Context Switch</vt:lpstr>
      <vt:lpstr>OS Basics: Scheduling, Protection</vt:lpstr>
      <vt:lpstr>OS Basics: I/O</vt:lpstr>
      <vt:lpstr>OS Basics: Loading</vt:lpstr>
      <vt:lpstr>Course Structure: Spiral</vt:lpstr>
      <vt:lpstr>Syllabus</vt:lpstr>
      <vt:lpstr>Textbook &amp; Readings</vt:lpstr>
      <vt:lpstr>Learning by Doing</vt:lpstr>
      <vt:lpstr>Group Project Simulates Industrial Environment</vt:lpstr>
      <vt:lpstr>Grading</vt:lpstr>
      <vt:lpstr>Getting started</vt:lpstr>
      <vt:lpstr>Personal Integrity</vt:lpstr>
      <vt:lpstr>CS 162 Collaboration Policy</vt:lpstr>
      <vt:lpstr>Questions</vt:lpstr>
      <vt:lpstr>What make Operating Systems exciting and Challenging</vt:lpstr>
      <vt:lpstr>Technology Trends: Moore’s Law</vt:lpstr>
      <vt:lpstr>Dramatic change</vt:lpstr>
      <vt:lpstr>Computing Devices Everywhere</vt:lpstr>
      <vt:lpstr>New Challenge: Slowdown in Joy’s law  of Performance</vt:lpstr>
      <vt:lpstr>ManyCore Chips: The future is here</vt:lpstr>
      <vt:lpstr>Storage Capacity</vt:lpstr>
      <vt:lpstr>Network Capacity</vt:lpstr>
      <vt:lpstr>Internet Scale: .96 Billion Hosts</vt:lpstr>
      <vt:lpstr>Internet Scale: Almost 2.5 Billion Users!</vt:lpstr>
      <vt:lpstr>Not Only PCs connected to the Internet</vt:lpstr>
      <vt:lpstr>Societal Scale Information Systems</vt:lpstr>
      <vt:lpstr>Challenge: Complexity</vt:lpstr>
      <vt:lpstr>Increasing Software Complexity</vt:lpstr>
      <vt:lpstr>How do We Tame Complexity?</vt:lpstr>
      <vt:lpstr>Virtual Machines</vt:lpstr>
      <vt:lpstr>Process VMs</vt:lpstr>
      <vt:lpstr>System Virtual Machines: Layers of OSs</vt:lpstr>
      <vt:lpstr>What is an Operating System?</vt:lpstr>
    </vt:vector>
  </TitlesOfParts>
  <Company>University of California,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Dust and TinyOS:  Hardware and Software for Network Sensors  - the software part –</dc:title>
  <dc:subject/>
  <dc:creator>David E. Culler</dc:creator>
  <cp:keywords/>
  <dc:description/>
  <cp:lastModifiedBy>David Culler</cp:lastModifiedBy>
  <cp:revision>426</cp:revision>
  <cp:lastPrinted>1601-01-01T00:00:00Z</cp:lastPrinted>
  <dcterms:created xsi:type="dcterms:W3CDTF">2009-09-09T21:17:00Z</dcterms:created>
  <dcterms:modified xsi:type="dcterms:W3CDTF">2014-08-28T21:17:33Z</dcterms:modified>
</cp:coreProperties>
</file>